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61"/>
  </p:notesMasterIdLst>
  <p:handoutMasterIdLst>
    <p:handoutMasterId r:id="rId62"/>
  </p:handoutMasterIdLst>
  <p:sldIdLst>
    <p:sldId id="330" r:id="rId3"/>
    <p:sldId id="333" r:id="rId4"/>
    <p:sldId id="688" r:id="rId5"/>
    <p:sldId id="689" r:id="rId6"/>
    <p:sldId id="690" r:id="rId7"/>
    <p:sldId id="691" r:id="rId8"/>
    <p:sldId id="692" r:id="rId9"/>
    <p:sldId id="693" r:id="rId10"/>
    <p:sldId id="694" r:id="rId11"/>
    <p:sldId id="695" r:id="rId12"/>
    <p:sldId id="696" r:id="rId13"/>
    <p:sldId id="697" r:id="rId14"/>
    <p:sldId id="744" r:id="rId15"/>
    <p:sldId id="699" r:id="rId16"/>
    <p:sldId id="700" r:id="rId17"/>
    <p:sldId id="701" r:id="rId18"/>
    <p:sldId id="702" r:id="rId19"/>
    <p:sldId id="703" r:id="rId20"/>
    <p:sldId id="704" r:id="rId21"/>
    <p:sldId id="705" r:id="rId22"/>
    <p:sldId id="706" r:id="rId23"/>
    <p:sldId id="707" r:id="rId24"/>
    <p:sldId id="708" r:id="rId25"/>
    <p:sldId id="709" r:id="rId26"/>
    <p:sldId id="710" r:id="rId27"/>
    <p:sldId id="711" r:id="rId28"/>
    <p:sldId id="712" r:id="rId29"/>
    <p:sldId id="713" r:id="rId30"/>
    <p:sldId id="714" r:id="rId31"/>
    <p:sldId id="715" r:id="rId32"/>
    <p:sldId id="716" r:id="rId33"/>
    <p:sldId id="717" r:id="rId34"/>
    <p:sldId id="718" r:id="rId35"/>
    <p:sldId id="719" r:id="rId36"/>
    <p:sldId id="721" r:id="rId37"/>
    <p:sldId id="722" r:id="rId38"/>
    <p:sldId id="723" r:id="rId39"/>
    <p:sldId id="724" r:id="rId40"/>
    <p:sldId id="725" r:id="rId41"/>
    <p:sldId id="726" r:id="rId42"/>
    <p:sldId id="745" r:id="rId43"/>
    <p:sldId id="728" r:id="rId44"/>
    <p:sldId id="729" r:id="rId45"/>
    <p:sldId id="730" r:id="rId46"/>
    <p:sldId id="731" r:id="rId47"/>
    <p:sldId id="732" r:id="rId48"/>
    <p:sldId id="733" r:id="rId49"/>
    <p:sldId id="734" r:id="rId50"/>
    <p:sldId id="746" r:id="rId51"/>
    <p:sldId id="747" r:id="rId52"/>
    <p:sldId id="737" r:id="rId53"/>
    <p:sldId id="738" r:id="rId54"/>
    <p:sldId id="739" r:id="rId55"/>
    <p:sldId id="740" r:id="rId56"/>
    <p:sldId id="741" r:id="rId57"/>
    <p:sldId id="742" r:id="rId58"/>
    <p:sldId id="743" r:id="rId59"/>
    <p:sldId id="687" r:id="rId60"/>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Consolas" panose="020B0609020204030204" pitchFamily="49" charset="0"/>
      <p:regular r:id="rId67"/>
      <p:bold r:id="rId68"/>
      <p:italic r:id="rId69"/>
      <p:boldItalic r:id="rId70"/>
    </p:embeddedFont>
    <p:embeddedFont>
      <p:font typeface="Verdana" panose="020B060403050404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2" pos="3840" userDrawn="1">
          <p15:clr>
            <a:srgbClr val="A4A3A4"/>
          </p15:clr>
        </p15:guide>
        <p15:guide id="3" pos="325" userDrawn="1">
          <p15:clr>
            <a:srgbClr val="A4A3A4"/>
          </p15:clr>
        </p15:guide>
        <p15:guide id="4" orient="horz" pos="2160" userDrawn="1">
          <p15:clr>
            <a:srgbClr val="A4A3A4"/>
          </p15:clr>
        </p15:guide>
        <p15:guide id="5" orient="horz" pos="686" userDrawn="1">
          <p15:clr>
            <a:srgbClr val="A4A3A4"/>
          </p15:clr>
        </p15:guide>
        <p15:guide id="6" pos="7355" userDrawn="1">
          <p15:clr>
            <a:srgbClr val="A4A3A4"/>
          </p15:clr>
        </p15:guide>
        <p15:guide id="7" orient="horz" pos="4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13" autoAdjust="0"/>
    <p:restoredTop sz="81768" autoAdjust="0"/>
  </p:normalViewPr>
  <p:slideViewPr>
    <p:cSldViewPr snapToGrid="0" snapToObjects="1">
      <p:cViewPr varScale="1">
        <p:scale>
          <a:sx n="69" d="100"/>
          <a:sy n="69" d="100"/>
        </p:scale>
        <p:origin x="978" y="66"/>
      </p:cViewPr>
      <p:guideLst>
        <p:guide orient="horz" pos="3997"/>
        <p:guide pos="3840"/>
        <p:guide pos="325"/>
        <p:guide orient="horz" pos="2160"/>
        <p:guide orient="horz" pos="686"/>
        <p:guide pos="7355"/>
        <p:guide orient="horz" pos="436"/>
      </p:guideLst>
    </p:cSldViewPr>
  </p:slideViewPr>
  <p:outlineViewPr>
    <p:cViewPr>
      <p:scale>
        <a:sx n="33" d="100"/>
        <a:sy n="33" d="100"/>
      </p:scale>
      <p:origin x="0" y="-27996"/>
    </p:cViewPr>
  </p:outlineViewPr>
  <p:notesTextViewPr>
    <p:cViewPr>
      <p:scale>
        <a:sx n="3" d="2"/>
        <a:sy n="3" d="2"/>
      </p:scale>
      <p:origin x="0" y="-2574"/>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Description1:</a:t>
            </a:r>
          </a:p>
          <a:p>
            <a:r>
              <a:rPr lang="en-US" dirty="0"/>
              <a:t>Figure a: It contains a square block labeled R pointed vertically upward to a circle labeled A.</a:t>
            </a:r>
          </a:p>
          <a:p>
            <a:r>
              <a:rPr lang="en-US" dirty="0"/>
              <a:t>Figure b: It contains a circle labeled B pointed vertically upward to a square block labeled S.</a:t>
            </a:r>
          </a:p>
          <a:p>
            <a:r>
              <a:rPr lang="en-US" dirty="0"/>
              <a:t>Figure c: Here the circle labeled D points toward a block labeled U. The block U points toward a circle labeled C. Again an arrow from C points to a block labeled T. The T block points back to circle D. This forms a circular path. </a:t>
            </a:r>
          </a:p>
          <a:p>
            <a:endParaRPr lang="en-US" dirty="0"/>
          </a:p>
          <a:p>
            <a:r>
              <a:rPr lang="en-US" dirty="0"/>
              <a:t>Long Description2:</a:t>
            </a:r>
          </a:p>
          <a:p>
            <a:r>
              <a:rPr lang="en-US" dirty="0"/>
              <a:t>The steps for the cycle are as follows. C, T, D, U, and deadlock.</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100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 a is a list labeled a that lists request R, request S, request R, and request S. Part b is a list labeled b that lists request S, request T, request S, and request T. Part c is a list labeled c that lists request T, request R, request T, and request R. Part d is a list labeled d that lists the follows. 1, A request R; 2, B request S; 3, C request T; 4, A requests S; 5, B requests S; 5, B requests T; 6, C requests R; deadlock. Part e, f, and g have three circles labeled A, B, and C; and three squares labeled R, S, T. In part e, an arrow points from R to A. In part f, two arrows points from R to A and S to B. In part g, three arrows points from R to A, S to B, and T to C, respectively.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0589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Parts h, </a:t>
            </a:r>
            <a:r>
              <a:rPr lang="en-US" dirty="0" err="1"/>
              <a:t>i</a:t>
            </a:r>
            <a:r>
              <a:rPr lang="en-US" dirty="0"/>
              <a:t>, j, l, m, and n have three circles labeled A, B, and C; and three squares labeled R, S, T. In part h, the arrow points from R to S to B and T to C. In </a:t>
            </a:r>
            <a:r>
              <a:rPr lang="en-US" dirty="0" err="1"/>
              <a:t>i</a:t>
            </a:r>
            <a:r>
              <a:rPr lang="en-US" dirty="0"/>
              <a:t>, R to A to S to B to T to C. Part j, an arrow points from R to A to S to B and T to C to R. In part l, an arrow points from R to A. In part m, two arrows points from R to A and S to B. In part n, three arrows points from R to A, S to B, and T to C, respectively. Part k is a list A request R; 2, C request T; 3, A request S; 4, C requests R; 5, A requests R; 6, A requests S; no deadlock.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90356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Parts o, p, and q have three circles labeled A, B, and C; and three squares labeled R, S, T. The arrow orientation is as follows. In part o, R to A, S to A, T to C, and C to R. In part p, S to A, R to C. T to C. In part q, R to C. T to C.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06030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Figure a: It is a resource graph. Here a set of nodes are connected randomly as follows. The node R points left to the node A. The node A points down to node S. The node C also points right to node S. The node D points left to node S and right to node T. The node B points down to node T which points right to node E. The node E points down to node V which points down left to node G. The node G points up to node U which again points up to node D. The node W points up to node F which also points up to node S.</a:t>
            </a:r>
          </a:p>
          <a:p>
            <a:r>
              <a:rPr lang="en-US" dirty="0"/>
              <a:t>Figure b: A cycle extracted from figure a: The same previous connection of nodes D, T, E, V, G and U is shown here.</a:t>
            </a:r>
          </a:p>
          <a:p>
            <a:r>
              <a:rPr lang="en-US" dirty="0"/>
              <a:t>Note: Here the nodes A, B, D, F, G, C and E are given in circles, and the nodes R, S, U, W, V, and T are given squares.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16065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contains four parts. </a:t>
            </a:r>
          </a:p>
          <a:p>
            <a:r>
              <a:rPr lang="en-US" dirty="0"/>
              <a:t>Part 1: Resources in existence: (E subscript 1, E subscript 2, E subscript 3, </a:t>
            </a:r>
            <a:r>
              <a:rPr lang="en-US" dirty="0" err="1"/>
              <a:t>upto</a:t>
            </a:r>
            <a:r>
              <a:rPr lang="en-US" dirty="0"/>
              <a:t> E subscript m).</a:t>
            </a:r>
          </a:p>
          <a:p>
            <a:r>
              <a:rPr lang="en-US" dirty="0"/>
              <a:t>Part 2: Resources available: (A subscript 1, A subscript 2, A subscript 3, </a:t>
            </a:r>
            <a:r>
              <a:rPr lang="en-US" dirty="0" err="1"/>
              <a:t>upto</a:t>
            </a:r>
            <a:r>
              <a:rPr lang="en-US" dirty="0"/>
              <a:t> A subscript m).</a:t>
            </a:r>
          </a:p>
          <a:p>
            <a:r>
              <a:rPr lang="en-US" dirty="0"/>
              <a:t>Part 3: Current allocation matrix: It is a n by m matrix. </a:t>
            </a:r>
          </a:p>
          <a:p>
            <a:r>
              <a:rPr lang="en-US" dirty="0" err="1"/>
              <a:t>StartMatrix</a:t>
            </a:r>
            <a:r>
              <a:rPr lang="en-US" dirty="0"/>
              <a:t> </a:t>
            </a:r>
          </a:p>
          <a:p>
            <a:r>
              <a:rPr lang="en-US" dirty="0"/>
              <a:t>Row 1: C subscript 11, C subscript 12, C subscript 13, </a:t>
            </a:r>
            <a:r>
              <a:rPr lang="en-US" dirty="0" err="1"/>
              <a:t>upto</a:t>
            </a:r>
            <a:r>
              <a:rPr lang="en-US" dirty="0"/>
              <a:t> C subscript 1m.</a:t>
            </a:r>
          </a:p>
          <a:p>
            <a:r>
              <a:rPr lang="en-US" dirty="0"/>
              <a:t>Row 2: C subscript 21, C subscript 22, C subscript 23, </a:t>
            </a:r>
            <a:r>
              <a:rPr lang="en-US" dirty="0" err="1"/>
              <a:t>upto</a:t>
            </a:r>
            <a:r>
              <a:rPr lang="en-US" dirty="0"/>
              <a:t> C subscript 2m.</a:t>
            </a:r>
          </a:p>
          <a:p>
            <a:r>
              <a:rPr lang="en-US" dirty="0"/>
              <a:t>Row n: C subscript n1, C subscript n2, C subscript n3, </a:t>
            </a:r>
            <a:r>
              <a:rPr lang="en-US" dirty="0" err="1"/>
              <a:t>upto</a:t>
            </a:r>
            <a:r>
              <a:rPr lang="en-US" dirty="0"/>
              <a:t> C subscript nm. </a:t>
            </a:r>
          </a:p>
          <a:p>
            <a:r>
              <a:rPr lang="en-US" dirty="0"/>
              <a:t>End Matrix. </a:t>
            </a:r>
          </a:p>
          <a:p>
            <a:r>
              <a:rPr lang="en-US" dirty="0"/>
              <a:t>An arrow pointing to nth row is labeled row n is current allocation to process n.</a:t>
            </a:r>
          </a:p>
          <a:p>
            <a:r>
              <a:rPr lang="en-US" dirty="0"/>
              <a:t>Part 4: Request matrix: It is also an n by m matrix. </a:t>
            </a:r>
          </a:p>
          <a:p>
            <a:r>
              <a:rPr lang="en-US" dirty="0" err="1"/>
              <a:t>StartMatrix</a:t>
            </a:r>
            <a:r>
              <a:rPr lang="en-US" dirty="0"/>
              <a:t> </a:t>
            </a:r>
          </a:p>
          <a:p>
            <a:r>
              <a:rPr lang="en-US" dirty="0"/>
              <a:t>Row 1: R subscript 11,R subscript 12, R subscript 13, </a:t>
            </a:r>
            <a:r>
              <a:rPr lang="en-US" dirty="0" err="1"/>
              <a:t>upto</a:t>
            </a:r>
            <a:r>
              <a:rPr lang="en-US" dirty="0"/>
              <a:t> R subscript 1m. </a:t>
            </a:r>
          </a:p>
          <a:p>
            <a:r>
              <a:rPr lang="en-US" dirty="0"/>
              <a:t>Row 2: R subscript 21, R subscript 22, R subscript 23, </a:t>
            </a:r>
            <a:r>
              <a:rPr lang="en-US" dirty="0" err="1"/>
              <a:t>upto</a:t>
            </a:r>
            <a:r>
              <a:rPr lang="en-US" dirty="0"/>
              <a:t> R subscript 2m. </a:t>
            </a:r>
          </a:p>
          <a:p>
            <a:r>
              <a:rPr lang="en-US" dirty="0"/>
              <a:t>Row n: R subscript n1, R subscript n2, R subscript n3, </a:t>
            </a:r>
            <a:r>
              <a:rPr lang="en-US" dirty="0" err="1"/>
              <a:t>upto</a:t>
            </a:r>
            <a:r>
              <a:rPr lang="en-US" dirty="0"/>
              <a:t> R subscript nm. </a:t>
            </a:r>
          </a:p>
          <a:p>
            <a:r>
              <a:rPr lang="en-US" dirty="0"/>
              <a:t>End Matrix. </a:t>
            </a:r>
          </a:p>
          <a:p>
            <a:r>
              <a:rPr lang="en-US" dirty="0"/>
              <a:t>An arrow pointing to the second row is labeled Row 2 is what process 2 needs.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8250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r>
              <a:rPr lang="en-US" dirty="0"/>
              <a:t>Part 1: E equals (4 2 3 1), where 4 represents Tape drives, 2 represents Plotters, 3 represents Scanners and 1 represents blue rays.</a:t>
            </a:r>
          </a:p>
          <a:p>
            <a:r>
              <a:rPr lang="en-US" dirty="0"/>
              <a:t>Part 2: E equals (2 1 0 0), where 2 represents Tape drives, 1 represents Plotters, 0 represents Scanners and 0 represents blue rays.</a:t>
            </a:r>
          </a:p>
          <a:p>
            <a:r>
              <a:rPr lang="en-US" dirty="0"/>
              <a:t>Part 3: It is a 4 by 3 matrix labeled current allocation matrix. The matrix is given as follows.</a:t>
            </a:r>
          </a:p>
          <a:p>
            <a:r>
              <a:rPr lang="en-US" dirty="0"/>
              <a:t>C equals </a:t>
            </a:r>
            <a:r>
              <a:rPr lang="en-US" dirty="0" err="1"/>
              <a:t>StartMatrix</a:t>
            </a:r>
            <a:r>
              <a:rPr lang="en-US" dirty="0"/>
              <a:t>, Row 1: 0 0 1 0. Row 2: 2 0 0 1. Row 3: 0 1 2 0 </a:t>
            </a:r>
            <a:r>
              <a:rPr lang="en-US" dirty="0" err="1"/>
              <a:t>EndMatrix</a:t>
            </a:r>
            <a:r>
              <a:rPr lang="en-US" dirty="0"/>
              <a:t>.</a:t>
            </a:r>
          </a:p>
          <a:p>
            <a:r>
              <a:rPr lang="en-US" dirty="0"/>
              <a:t>Part 3: It is a 4 by 3 matrix labeled request matrix. The </a:t>
            </a:r>
            <a:r>
              <a:rPr lang="en-US" dirty="0" err="1"/>
              <a:t>matrixis</a:t>
            </a:r>
            <a:r>
              <a:rPr lang="en-US" dirty="0"/>
              <a:t> as follows.</a:t>
            </a:r>
          </a:p>
          <a:p>
            <a:r>
              <a:rPr lang="en-US" dirty="0"/>
              <a:t>R equals </a:t>
            </a:r>
            <a:r>
              <a:rPr lang="en-US" dirty="0" err="1"/>
              <a:t>StartMatrix</a:t>
            </a:r>
            <a:r>
              <a:rPr lang="en-US" dirty="0"/>
              <a:t>, Row 1: 2 0 0 1. Row 2: 1 0 1 0. Row 3: 2 1 0 0.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080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Computer code has 7 lines. The lines read as follows. Line 1. Void process underscore A left parenthesis void right parenthesis left brace. Line 2, indented once. acquire underscore lock left parenthesis ampersand resource underscore 1 right parenthesis semicolon. Line 3, indented once. Enter underscore region left parenthesis ampersand resource underscore 2 right parenthesis semicolon. Line 4, indented once. Use underscore both underscore resources left parenthesis right parenthesis semicolon. Line 5, indented once. Leave underscore region left parenthesis ampersand resource underscore 2 right parenthesis semicolon. Line 6, indented once. Leave underscore region left parenthesis ampersand resource underscore 1 right parenthesis semicolon. Line 7. Right brace.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noProof="0" dirty="0">
                <a:solidFill>
                  <a:srgbClr val="000000"/>
                </a:solidFill>
                <a:effectLst/>
                <a:latin typeface="Calibri" panose="020F0502020204030204" pitchFamily="34" charset="0"/>
              </a:rPr>
              <a:t>The 22 lines of code are as follow</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void process underscore A open parenthesis void close parenthesis open curly bracket</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acquire underscore lock open parenthesis ampersand resource underscore 1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while open parenthesis try underscore lock open parenthesis ampersand resource underscore 2 close parenthesis equals to equals to FAIL close parenthesis open curly bracket</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release underscore lock open parenthesis ampersand resource underscore 1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wait underscore fixed underscore time open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acquire underscore lock open parenthesis ampersand resource underscore 1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close curly bracket</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use underscore both underscore resources open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release underscore lock open parenthesis ampersand resource underscore 2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release underscore lock open parenthesis ampersand resource underscore 1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close curly bracket</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void process underscore B open parenthesis void close parenthesis open curly bracket</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acquire underscore lock open parenthesis ampersand resource underscore 2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while open parenthesis try underscore lock open parenthesis ampersand resource underscore 1 close parenthesis equals to equals to FAIL close parenthesis open curly bracket</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release underscore lock open parenthesis ampersand resource underscore 2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wait underscore fixed underscore time open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acquire underscore lock open parenthesis ampersand resource underscore 2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close curly bracket</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use underscore both underscore resources open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release underscore lock open parenthesis ampersand resource underscore 1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release underscore lock open parenthesis ampersand resource underscore 2 close parenthesis semicolon</a:t>
            </a:r>
            <a:br>
              <a:rPr lang="en-US" sz="1800" b="0" i="0" u="none" strike="noStrike" noProof="0" dirty="0">
                <a:solidFill>
                  <a:srgbClr val="000000"/>
                </a:solidFill>
                <a:effectLst/>
                <a:latin typeface="Calibri" panose="020F0502020204030204" pitchFamily="34" charset="0"/>
              </a:rPr>
            </a:br>
            <a:r>
              <a:rPr lang="en-US" sz="1800" b="0" i="0" u="none" strike="noStrike" noProof="0" dirty="0">
                <a:solidFill>
                  <a:srgbClr val="000000"/>
                </a:solidFill>
                <a:effectLst/>
                <a:latin typeface="Calibri" panose="020F0502020204030204" pitchFamily="34" charset="0"/>
              </a:rPr>
              <a:t>close curly bracket</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325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figure a to c consists of a block divided into four rows and three columns. The column headings are labeled blank, Has, Max.</a:t>
            </a:r>
          </a:p>
          <a:p>
            <a:r>
              <a:rPr lang="en-US" noProof="0" dirty="0"/>
              <a:t>Figure a: It is labeled Free: 10: The row entries are as follows. </a:t>
            </a:r>
          </a:p>
          <a:p>
            <a:r>
              <a:rPr lang="en-US" noProof="0" dirty="0"/>
              <a:t>Row 1: blank column, A. Has column, 0. Max column, 6.</a:t>
            </a:r>
          </a:p>
          <a:p>
            <a:r>
              <a:rPr lang="en-US" noProof="0" dirty="0"/>
              <a:t>Row 2: blank column, B. Has column, 0. Max column, 5.</a:t>
            </a:r>
          </a:p>
          <a:p>
            <a:r>
              <a:rPr lang="en-US" noProof="0" dirty="0"/>
              <a:t>Row 3: blank column, C. Has column, 0. Max column, 4.</a:t>
            </a:r>
          </a:p>
          <a:p>
            <a:r>
              <a:rPr lang="en-US" noProof="0" dirty="0"/>
              <a:t>Row 4: blank column, C. Has column, 0. Max column, 7.</a:t>
            </a:r>
          </a:p>
          <a:p>
            <a:r>
              <a:rPr lang="en-US" noProof="0" dirty="0"/>
              <a:t>Figure b: It is labeled Free: 2: The row entries are as follows. </a:t>
            </a:r>
          </a:p>
          <a:p>
            <a:r>
              <a:rPr lang="en-US" noProof="0" dirty="0"/>
              <a:t>Row 1: blank column, A. Has column, 1. Max column, 6.</a:t>
            </a:r>
          </a:p>
          <a:p>
            <a:r>
              <a:rPr lang="en-US" noProof="0" dirty="0"/>
              <a:t>Row 2: blank column, B. Has column, 1. Max column, 5.</a:t>
            </a:r>
          </a:p>
          <a:p>
            <a:r>
              <a:rPr lang="en-US" noProof="0" dirty="0"/>
              <a:t>Row 3: blank column, C. Has column, 2. Max column, 4.</a:t>
            </a:r>
          </a:p>
          <a:p>
            <a:r>
              <a:rPr lang="en-US" noProof="0" dirty="0"/>
              <a:t>Row 4: blank column, C. Has column, 4. Max column, 7.</a:t>
            </a:r>
          </a:p>
          <a:p>
            <a:r>
              <a:rPr lang="en-US" noProof="0" dirty="0"/>
              <a:t>Figure c: It is labeled Free: 1: The row entries are as follows. </a:t>
            </a:r>
          </a:p>
          <a:p>
            <a:r>
              <a:rPr lang="en-US" noProof="0" dirty="0"/>
              <a:t>Row 1: blank column, A. Has column, 1. Max column, 6.</a:t>
            </a:r>
          </a:p>
          <a:p>
            <a:r>
              <a:rPr lang="en-US" noProof="0" dirty="0"/>
              <a:t>Row 2: blank column, B. Has column, 2. Max column, 5.</a:t>
            </a:r>
          </a:p>
          <a:p>
            <a:r>
              <a:rPr lang="en-US" noProof="0" dirty="0"/>
              <a:t>Row 3: blank column, C. Has column, 2. Max column, 4.</a:t>
            </a:r>
          </a:p>
          <a:p>
            <a:r>
              <a:rPr lang="en-US" noProof="0" dirty="0"/>
              <a:t>Row 4: blank column, C. Has column, 4. Max column, 7.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84890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Description1:</a:t>
            </a:r>
          </a:p>
          <a:p>
            <a:r>
              <a:rPr lang="en-US" noProof="0" dirty="0"/>
              <a:t>The figure a to c consists of a block divided into four rows and three columns. The column headings are labeled blank, Has, Max.</a:t>
            </a:r>
          </a:p>
          <a:p>
            <a:r>
              <a:rPr lang="en-US" noProof="0" dirty="0"/>
              <a:t>Figure a: It is labeled Free: 10: The row entries are as follows. </a:t>
            </a:r>
          </a:p>
          <a:p>
            <a:r>
              <a:rPr lang="en-US" noProof="0" dirty="0"/>
              <a:t>Row 1: blank column, A. Has column, 0. Max column, 6.</a:t>
            </a:r>
          </a:p>
          <a:p>
            <a:r>
              <a:rPr lang="en-US" noProof="0" dirty="0"/>
              <a:t>Row 2: blank column, B. Has column, 0. Max column, 5.</a:t>
            </a:r>
          </a:p>
          <a:p>
            <a:r>
              <a:rPr lang="en-US" noProof="0" dirty="0"/>
              <a:t>Row 3: blank column, C. Has column, 0. Max column, 4.</a:t>
            </a:r>
          </a:p>
          <a:p>
            <a:r>
              <a:rPr lang="en-US" noProof="0" dirty="0"/>
              <a:t>Row 4: blank column, C. Has column, 0. Max column, 7.</a:t>
            </a:r>
          </a:p>
          <a:p>
            <a:r>
              <a:rPr lang="en-US" noProof="0" dirty="0"/>
              <a:t>Figure b: It is labeled Free: 2: The row entries are as follows. </a:t>
            </a:r>
          </a:p>
          <a:p>
            <a:r>
              <a:rPr lang="en-US" noProof="0" dirty="0"/>
              <a:t>Row 1: blank column, A. Has column, 1. Max column, 6.</a:t>
            </a:r>
          </a:p>
          <a:p>
            <a:r>
              <a:rPr lang="en-US" noProof="0" dirty="0"/>
              <a:t>Row 2: blank column, B. Has column, 1. Max column, 5.</a:t>
            </a:r>
          </a:p>
          <a:p>
            <a:r>
              <a:rPr lang="en-US" noProof="0" dirty="0"/>
              <a:t>Row 3: blank column, C. Has column, 2. Max column, 4.</a:t>
            </a:r>
          </a:p>
          <a:p>
            <a:r>
              <a:rPr lang="en-US" noProof="0" dirty="0"/>
              <a:t>Row 4: blank column, C. Has column, 4. Max column, 7.</a:t>
            </a:r>
          </a:p>
          <a:p>
            <a:r>
              <a:rPr lang="en-US" noProof="0" dirty="0"/>
              <a:t>Figure c: It is labeled Free: 1: The row entries are as follows. </a:t>
            </a:r>
          </a:p>
          <a:p>
            <a:r>
              <a:rPr lang="en-US" noProof="0" dirty="0"/>
              <a:t>Row 1: blank column, A. Has column, 1. Max column, 6.</a:t>
            </a:r>
          </a:p>
          <a:p>
            <a:r>
              <a:rPr lang="en-US" noProof="0" dirty="0"/>
              <a:t>Row 2: blank column, B. Has column, 2. Max column, 5.</a:t>
            </a:r>
          </a:p>
          <a:p>
            <a:r>
              <a:rPr lang="en-US" noProof="0" dirty="0"/>
              <a:t>Row 3: blank column, C. Has column, 2. Max column, 4.</a:t>
            </a:r>
          </a:p>
          <a:p>
            <a:r>
              <a:rPr lang="en-US" noProof="0" dirty="0"/>
              <a:t>Row 4: blank column, C. Has column, 4. Max column, 7. </a:t>
            </a:r>
          </a:p>
          <a:p>
            <a:endParaRPr lang="en-US" noProof="0" dirty="0"/>
          </a:p>
          <a:p>
            <a:r>
              <a:rPr lang="en-US" noProof="0" dirty="0"/>
              <a:t>Long Description2:</a:t>
            </a:r>
          </a:p>
          <a:p>
            <a:r>
              <a:rPr lang="en-US" dirty="0"/>
              <a:t>Start parenthesis a end parenthesis colon safe state right arrow anybody can obtain new credits and complete.</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1509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7 lines of code for figure (a) are as follow</a:t>
            </a:r>
          </a:p>
          <a:p>
            <a:r>
              <a:rPr lang="en-US" dirty="0"/>
              <a:t>typedef int semaphore semicolon </a:t>
            </a:r>
          </a:p>
          <a:p>
            <a:r>
              <a:rPr lang="en-US" dirty="0"/>
              <a:t>semaphore resource underscore 1 semicolon </a:t>
            </a:r>
          </a:p>
          <a:p>
            <a:r>
              <a:rPr lang="en-US" dirty="0"/>
              <a:t>void process underscore A open parenthesis void close parenthesis open curly bracket </a:t>
            </a:r>
          </a:p>
          <a:p>
            <a:r>
              <a:rPr lang="en-US" dirty="0"/>
              <a:t>down open parenthesis ampersand resource underscore 1 close parenthesis semicolon </a:t>
            </a:r>
          </a:p>
          <a:p>
            <a:r>
              <a:rPr lang="en-US" dirty="0"/>
              <a:t>use underscore resource underscore 1 open close parenthesis semicolon </a:t>
            </a:r>
          </a:p>
          <a:p>
            <a:r>
              <a:rPr lang="en-US" dirty="0"/>
              <a:t>up open parenthesis ampersand resource underscore 1 close parenthesis semicolon </a:t>
            </a:r>
          </a:p>
          <a:p>
            <a:r>
              <a:rPr lang="en-US" dirty="0"/>
              <a:t>close curly bracket </a:t>
            </a:r>
          </a:p>
          <a:p>
            <a:r>
              <a:rPr lang="en-US" dirty="0"/>
              <a:t>The 10 lines of code for figure (b) are as follow </a:t>
            </a:r>
          </a:p>
          <a:p>
            <a:r>
              <a:rPr lang="en-US" dirty="0"/>
              <a:t>typedef int semaphore semicolon </a:t>
            </a:r>
          </a:p>
          <a:p>
            <a:r>
              <a:rPr lang="en-US" dirty="0"/>
              <a:t>semaphore resource underscore 1 semicolon </a:t>
            </a:r>
          </a:p>
          <a:p>
            <a:r>
              <a:rPr lang="en-US" dirty="0"/>
              <a:t>semaphore resource underscore 2 semicolon </a:t>
            </a:r>
          </a:p>
          <a:p>
            <a:r>
              <a:rPr lang="en-US" dirty="0"/>
              <a:t>void process underscore A open parenthesis void close parenthesis open curly bracket </a:t>
            </a:r>
          </a:p>
          <a:p>
            <a:r>
              <a:rPr lang="en-US" dirty="0"/>
              <a:t>down open parenthesis ampersand resource underscore 1 close parenthesis semicolon </a:t>
            </a:r>
          </a:p>
          <a:p>
            <a:r>
              <a:rPr lang="en-US" dirty="0"/>
              <a:t>down open parenthesis ampersand resource underscore 2 close parenthesis semicolon </a:t>
            </a:r>
          </a:p>
          <a:p>
            <a:r>
              <a:rPr lang="en-US" dirty="0"/>
              <a:t>use underscore both underscore resources open parenthesis close parenthesis semicolon</a:t>
            </a:r>
          </a:p>
          <a:p>
            <a:r>
              <a:rPr lang="en-US" dirty="0"/>
              <a:t>up open parenthesis ampersand resource underscore 2 close parenthesis semicolon </a:t>
            </a:r>
          </a:p>
          <a:p>
            <a:r>
              <a:rPr lang="en-US" dirty="0"/>
              <a:t>up open parenthesis ampersand resource underscore 1 close parenthesis semicolon </a:t>
            </a:r>
          </a:p>
          <a:p>
            <a:r>
              <a:rPr lang="en-US" dirty="0"/>
              <a:t>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17826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Description1:</a:t>
            </a:r>
          </a:p>
          <a:p>
            <a:r>
              <a:rPr lang="en-US" noProof="0" dirty="0"/>
              <a:t>The figure a to c consists of a block divided into four rows and three columns. The column headings are labeled blank, Has, Max.</a:t>
            </a:r>
          </a:p>
          <a:p>
            <a:r>
              <a:rPr lang="en-US" noProof="0" dirty="0"/>
              <a:t>Figure a: It is labeled Free: 10: The row entries are as follows. </a:t>
            </a:r>
          </a:p>
          <a:p>
            <a:r>
              <a:rPr lang="en-US" noProof="0" dirty="0"/>
              <a:t>Row 1: blank column, A. Has column, 0. Max column, 6.</a:t>
            </a:r>
          </a:p>
          <a:p>
            <a:r>
              <a:rPr lang="en-US" noProof="0" dirty="0"/>
              <a:t>Row 2: blank column, B. Has column, 0. Max column, 5.</a:t>
            </a:r>
          </a:p>
          <a:p>
            <a:r>
              <a:rPr lang="en-US" noProof="0" dirty="0"/>
              <a:t>Row 3: blank column, C. Has column, 0. Max column, 4.</a:t>
            </a:r>
          </a:p>
          <a:p>
            <a:r>
              <a:rPr lang="en-US" noProof="0" dirty="0"/>
              <a:t>Row 4: blank column, C. Has column, 0. Max column, 7.</a:t>
            </a:r>
          </a:p>
          <a:p>
            <a:r>
              <a:rPr lang="en-US" noProof="0" dirty="0"/>
              <a:t>Figure b: It is labeled Free: 2: The row entries are as follows. </a:t>
            </a:r>
          </a:p>
          <a:p>
            <a:r>
              <a:rPr lang="en-US" noProof="0" dirty="0"/>
              <a:t>Row 1: blank column, A. Has column, 1. Max column, 6.</a:t>
            </a:r>
          </a:p>
          <a:p>
            <a:r>
              <a:rPr lang="en-US" noProof="0" dirty="0"/>
              <a:t>Row 2: blank column, B. Has column, 1. Max column, 5.</a:t>
            </a:r>
          </a:p>
          <a:p>
            <a:r>
              <a:rPr lang="en-US" noProof="0" dirty="0"/>
              <a:t>Row 3: blank column, C. Has column, 2. Max column, 4.</a:t>
            </a:r>
          </a:p>
          <a:p>
            <a:r>
              <a:rPr lang="en-US" noProof="0" dirty="0"/>
              <a:t>Row 4: blank column, C. Has column, 4. Max column, 7.</a:t>
            </a:r>
          </a:p>
          <a:p>
            <a:r>
              <a:rPr lang="en-US" noProof="0" dirty="0"/>
              <a:t>Figure c: It is labeled Free: 1: The row entries are as follows. </a:t>
            </a:r>
          </a:p>
          <a:p>
            <a:r>
              <a:rPr lang="en-US" noProof="0" dirty="0"/>
              <a:t>Row 1: blank column, A. Has column, 1. Max column, 6.</a:t>
            </a:r>
          </a:p>
          <a:p>
            <a:r>
              <a:rPr lang="en-US" noProof="0" dirty="0"/>
              <a:t>Row 2: blank column, B. Has column, 2. Max column, 5.</a:t>
            </a:r>
          </a:p>
          <a:p>
            <a:r>
              <a:rPr lang="en-US" noProof="0" dirty="0"/>
              <a:t>Row 3: blank column, C. Has column, 2. Max column, 4.</a:t>
            </a:r>
          </a:p>
          <a:p>
            <a:r>
              <a:rPr lang="en-US" noProof="0" dirty="0"/>
              <a:t>Row 4: blank column, C. Has column, 4. Max column, 7. </a:t>
            </a:r>
          </a:p>
          <a:p>
            <a:endParaRPr lang="en-US" noProof="0" dirty="0"/>
          </a:p>
          <a:p>
            <a:r>
              <a:rPr lang="en-US" noProof="0" dirty="0"/>
              <a:t>Long Description2:</a:t>
            </a:r>
          </a:p>
          <a:p>
            <a:r>
              <a:rPr lang="en-US" dirty="0"/>
              <a:t>Start parenthesis b end parenthesis colon safe state right arrow C then others can obtain credits and complete.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78658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Description1:</a:t>
            </a:r>
          </a:p>
          <a:p>
            <a:r>
              <a:rPr lang="en-US" noProof="0" dirty="0"/>
              <a:t>The figure a to c consists of a block divided into four rows and three columns. The column headings are labeled blank, Has, Max.</a:t>
            </a:r>
          </a:p>
          <a:p>
            <a:r>
              <a:rPr lang="en-US" noProof="0" dirty="0"/>
              <a:t>Figure a: It is labeled Free: 10: The row entries are as follows. </a:t>
            </a:r>
          </a:p>
          <a:p>
            <a:r>
              <a:rPr lang="en-US" noProof="0" dirty="0"/>
              <a:t>Row 1: blank column, A. Has column, 0. Max column, 6.</a:t>
            </a:r>
          </a:p>
          <a:p>
            <a:r>
              <a:rPr lang="en-US" noProof="0" dirty="0"/>
              <a:t>Row 2: blank column, B. Has column, 0. Max column, 5.</a:t>
            </a:r>
          </a:p>
          <a:p>
            <a:r>
              <a:rPr lang="en-US" noProof="0" dirty="0"/>
              <a:t>Row 3: blank column, C. Has column, 0. Max column, 4.</a:t>
            </a:r>
          </a:p>
          <a:p>
            <a:r>
              <a:rPr lang="en-US" noProof="0" dirty="0"/>
              <a:t>Row 4: blank column, C. Has column, 0. Max column, 7.</a:t>
            </a:r>
          </a:p>
          <a:p>
            <a:r>
              <a:rPr lang="en-US" noProof="0" dirty="0"/>
              <a:t>Figure b: It is labeled Free: 2: The row entries are as follows. </a:t>
            </a:r>
          </a:p>
          <a:p>
            <a:r>
              <a:rPr lang="en-US" noProof="0" dirty="0"/>
              <a:t>Row 1: blank column, A. Has column, 1. Max column, 6.</a:t>
            </a:r>
          </a:p>
          <a:p>
            <a:r>
              <a:rPr lang="en-US" noProof="0" dirty="0"/>
              <a:t>Row 2: blank column, B. Has column, 1. Max column, 5.</a:t>
            </a:r>
          </a:p>
          <a:p>
            <a:r>
              <a:rPr lang="en-US" noProof="0" dirty="0"/>
              <a:t>Row 3: blank column, C. Has column, 2. Max column, 4.</a:t>
            </a:r>
          </a:p>
          <a:p>
            <a:r>
              <a:rPr lang="en-US" noProof="0" dirty="0"/>
              <a:t>Row 4: blank column, C. Has column, 4. Max column, 7.</a:t>
            </a:r>
          </a:p>
          <a:p>
            <a:r>
              <a:rPr lang="en-US" noProof="0" dirty="0"/>
              <a:t>Figure c: It is labeled Free: 1: The row entries are as follows. </a:t>
            </a:r>
          </a:p>
          <a:p>
            <a:r>
              <a:rPr lang="en-US" noProof="0" dirty="0"/>
              <a:t>Row 1: blank column, A. Has column, 1. Max column, 6.</a:t>
            </a:r>
          </a:p>
          <a:p>
            <a:r>
              <a:rPr lang="en-US" noProof="0" dirty="0"/>
              <a:t>Row 2: blank column, B. Has column, 2. Max column, 5.</a:t>
            </a:r>
          </a:p>
          <a:p>
            <a:r>
              <a:rPr lang="en-US" noProof="0" dirty="0"/>
              <a:t>Row 3: blank column, C. Has column, 2. Max column, 4.</a:t>
            </a:r>
          </a:p>
          <a:p>
            <a:r>
              <a:rPr lang="en-US" noProof="0" dirty="0"/>
              <a:t>Row 4: blank column, C. Has column, 4. Max column, 7. </a:t>
            </a:r>
          </a:p>
          <a:p>
            <a:endParaRPr lang="en-US" noProof="0" dirty="0"/>
          </a:p>
          <a:p>
            <a:r>
              <a:rPr lang="en-US" noProof="0" dirty="0"/>
              <a:t>Long Description2:</a:t>
            </a:r>
          </a:p>
          <a:p>
            <a:r>
              <a:rPr lang="en-US" dirty="0"/>
              <a:t>Start parenthesis c end parenthesis colon unsafe state right arrow nobody can obtain new credits and complete.</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5173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horizontal axis represents the number of instructions executed by process A and marked I subscript 1, I subscript 2, I subscript 3, I subscript 4 in equal intervals. The vertical axis represents the number of instructions executed by process B and marked I subscript 5, I subscript 6, I subscript 7, I subscript 8 in equal intervals. The horizontal and vertical axis are also labeled printer and plotter using double headed arrows. A set of vertical and horizontal lines are drawn from the points marked on the horizontal and vertical </a:t>
            </a:r>
            <a:r>
              <a:rPr lang="en-US" dirty="0" err="1"/>
              <a:t>axesand</a:t>
            </a:r>
            <a:r>
              <a:rPr lang="en-US" dirty="0"/>
              <a:t> the </a:t>
            </a:r>
            <a:r>
              <a:rPr lang="en-US" dirty="0" err="1"/>
              <a:t>the</a:t>
            </a:r>
            <a:r>
              <a:rPr lang="en-US" dirty="0"/>
              <a:t> rectangular regions thus formed are shaded except the lower left end and upper right end region. The curve starts at the origin labeled </a:t>
            </a:r>
            <a:r>
              <a:rPr lang="en-US" dirty="0" err="1"/>
              <a:t>p,moves</a:t>
            </a:r>
            <a:r>
              <a:rPr lang="en-US" dirty="0"/>
              <a:t> toward right </a:t>
            </a:r>
            <a:r>
              <a:rPr lang="en-US" dirty="0" err="1"/>
              <a:t>upto</a:t>
            </a:r>
            <a:r>
              <a:rPr lang="en-US" dirty="0"/>
              <a:t> the point q which is at the left mid of horizontal axis, then goes up until the point r which is at the lower mid region of first quadrant, then moves right </a:t>
            </a:r>
            <a:r>
              <a:rPr lang="en-US" dirty="0" err="1"/>
              <a:t>upto</a:t>
            </a:r>
            <a:r>
              <a:rPr lang="en-US" dirty="0"/>
              <a:t> the point s which lies at between the points I subscript 1 and I subscript 2 and finally rises </a:t>
            </a:r>
            <a:r>
              <a:rPr lang="en-US" dirty="0" err="1"/>
              <a:t>upard</a:t>
            </a:r>
            <a:r>
              <a:rPr lang="en-US" dirty="0"/>
              <a:t> </a:t>
            </a:r>
            <a:r>
              <a:rPr lang="en-US" dirty="0" err="1"/>
              <a:t>upto</a:t>
            </a:r>
            <a:r>
              <a:rPr lang="en-US" dirty="0"/>
              <a:t> t which lies at the horizontal lines from I subscript 5 and ends.</a:t>
            </a:r>
          </a:p>
          <a:p>
            <a:r>
              <a:rPr lang="en-US" dirty="0"/>
              <a:t>A point u is </a:t>
            </a:r>
            <a:r>
              <a:rPr lang="en-US" dirty="0" err="1"/>
              <a:t>marke</a:t>
            </a:r>
            <a:r>
              <a:rPr lang="en-US" dirty="0"/>
              <a:t> don the upper right end of the first </a:t>
            </a:r>
            <a:r>
              <a:rPr lang="en-US" dirty="0" err="1"/>
              <a:t>quadrnt</a:t>
            </a:r>
            <a:r>
              <a:rPr lang="en-US" dirty="0"/>
              <a:t> which represents both processes finished.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61158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a to e consists of a block divided into three rows and three columns. The column headings are labeled blank, Has, Max.</a:t>
            </a:r>
          </a:p>
          <a:p>
            <a:r>
              <a:rPr lang="en-US" dirty="0"/>
              <a:t>Figure a: It is labeled Free: 3: The row entries are as follows. </a:t>
            </a:r>
          </a:p>
          <a:p>
            <a:r>
              <a:rPr lang="en-US" dirty="0"/>
              <a:t>Row 1: blank column, A. Has column, 3. Max column, 9.</a:t>
            </a:r>
          </a:p>
          <a:p>
            <a:r>
              <a:rPr lang="en-US" dirty="0"/>
              <a:t>Row 2: blank column, B. Has column, 2. Max column, 4.</a:t>
            </a:r>
          </a:p>
          <a:p>
            <a:r>
              <a:rPr lang="en-US" dirty="0"/>
              <a:t>Row 3: blank column, C. Has column, 2. Max column, 7.</a:t>
            </a:r>
          </a:p>
          <a:p>
            <a:r>
              <a:rPr lang="en-US" dirty="0"/>
              <a:t>Figure b: It is labeled Free: 1: The row entries are as follows. </a:t>
            </a:r>
          </a:p>
          <a:p>
            <a:r>
              <a:rPr lang="en-US" dirty="0"/>
              <a:t>Row 1: blank column, A. Has column, 3. Max column, 9.</a:t>
            </a:r>
          </a:p>
          <a:p>
            <a:r>
              <a:rPr lang="en-US" dirty="0"/>
              <a:t>Row 2: blank column, B. Has column, 4. Max column, 4.</a:t>
            </a:r>
          </a:p>
          <a:p>
            <a:r>
              <a:rPr lang="en-US" dirty="0"/>
              <a:t>Row 3: blank column, C. Has column, 2. Max column, 7.</a:t>
            </a:r>
          </a:p>
          <a:p>
            <a:r>
              <a:rPr lang="en-US" dirty="0"/>
              <a:t>Figure c: It is labeled Free: 5: The row entries are as follows. </a:t>
            </a:r>
          </a:p>
          <a:p>
            <a:r>
              <a:rPr lang="en-US" dirty="0"/>
              <a:t>Row 1: blank column, A. Has column, 3. Max column, 9.</a:t>
            </a:r>
          </a:p>
          <a:p>
            <a:r>
              <a:rPr lang="en-US" dirty="0"/>
              <a:t>Row 2: blank column, B. Has column, 0. Max column, unknown.</a:t>
            </a:r>
          </a:p>
          <a:p>
            <a:r>
              <a:rPr lang="en-US" dirty="0"/>
              <a:t>Row 3: blank column, C. Has column, 2. Max column, 7.</a:t>
            </a:r>
          </a:p>
          <a:p>
            <a:r>
              <a:rPr lang="en-US" dirty="0"/>
              <a:t>Figure d: It is labeled Free: 0: The row entries are as follows. </a:t>
            </a:r>
          </a:p>
          <a:p>
            <a:r>
              <a:rPr lang="en-US" dirty="0"/>
              <a:t>Row 1: blank column, A. Has column, 3. Max column, 9.</a:t>
            </a:r>
          </a:p>
          <a:p>
            <a:r>
              <a:rPr lang="en-US" dirty="0"/>
              <a:t>Row 2: blank column, B. Has column, 0. Max column, unknown.</a:t>
            </a:r>
          </a:p>
          <a:p>
            <a:r>
              <a:rPr lang="en-US" dirty="0"/>
              <a:t>Row 3: blank column, C. Has column, 7. Max column, 7.</a:t>
            </a:r>
          </a:p>
          <a:p>
            <a:r>
              <a:rPr lang="en-US" dirty="0"/>
              <a:t>Figure e: It is labeled Free: 7: The row entries are as follows. </a:t>
            </a:r>
          </a:p>
          <a:p>
            <a:r>
              <a:rPr lang="en-US" dirty="0"/>
              <a:t>Row 1: blank column, A. Has column, 3. Max column, 9.</a:t>
            </a:r>
          </a:p>
          <a:p>
            <a:r>
              <a:rPr lang="en-US" dirty="0"/>
              <a:t>Row 2: blank column, B. Has column, 0. Max column, unknown.</a:t>
            </a:r>
          </a:p>
          <a:p>
            <a:r>
              <a:rPr lang="en-US" dirty="0"/>
              <a:t>Row 3: blank column, C. Has column, 0. Max column, unknown. </a:t>
            </a:r>
          </a:p>
          <a:p>
            <a:endParaRPr lang="en-US" dirty="0"/>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43941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a to d consists of a block divided into three rows and three columns. The column headings are labeled blank, Has, Max.</a:t>
            </a:r>
          </a:p>
          <a:p>
            <a:r>
              <a:rPr lang="en-US" dirty="0"/>
              <a:t>Figure a: It is labeled Free: 3: The row entries are as follows. </a:t>
            </a:r>
          </a:p>
          <a:p>
            <a:r>
              <a:rPr lang="en-US" dirty="0"/>
              <a:t>Row 1: blank column, A. Has column, 3. Max column, 9.</a:t>
            </a:r>
          </a:p>
          <a:p>
            <a:r>
              <a:rPr lang="en-US" dirty="0"/>
              <a:t>Row 2: blank column, B. Has column, 2. Max column, 4.</a:t>
            </a:r>
          </a:p>
          <a:p>
            <a:r>
              <a:rPr lang="en-US" dirty="0"/>
              <a:t>Row 3: blank column, C. Has column, 2. Max column, 7.</a:t>
            </a:r>
          </a:p>
          <a:p>
            <a:r>
              <a:rPr lang="en-US" dirty="0"/>
              <a:t>Figure b: It is labeled Free: 2: The row entries are as follows. </a:t>
            </a:r>
          </a:p>
          <a:p>
            <a:r>
              <a:rPr lang="en-US" dirty="0"/>
              <a:t>Row 1: blank column, A. Has column, 3. Max column, 9.</a:t>
            </a:r>
          </a:p>
          <a:p>
            <a:r>
              <a:rPr lang="en-US" dirty="0"/>
              <a:t>Row 2: blank column, B. Has column, 2. Max column, 4.</a:t>
            </a:r>
          </a:p>
          <a:p>
            <a:r>
              <a:rPr lang="en-US" dirty="0"/>
              <a:t>Row 3: blank column, C. Has column, 2. Max column, 7.</a:t>
            </a:r>
          </a:p>
          <a:p>
            <a:r>
              <a:rPr lang="en-US" dirty="0"/>
              <a:t>Figure c: It is labeled Free: 0: The row entries are as follows. </a:t>
            </a:r>
          </a:p>
          <a:p>
            <a:r>
              <a:rPr lang="en-US" dirty="0"/>
              <a:t>Row 1: blank column, A. Has column, 4. Max column, 9.</a:t>
            </a:r>
          </a:p>
          <a:p>
            <a:r>
              <a:rPr lang="en-US" dirty="0"/>
              <a:t>Row 2: blank column, B. Has column, 4. Max column, 4.</a:t>
            </a:r>
          </a:p>
          <a:p>
            <a:r>
              <a:rPr lang="en-US" dirty="0"/>
              <a:t>Row 3: blank column, C. Has column, 2. Max column, 7.</a:t>
            </a:r>
          </a:p>
          <a:p>
            <a:r>
              <a:rPr lang="en-US" dirty="0"/>
              <a:t>Figure d: It is labeled Free: 4: The row entries are as follows. </a:t>
            </a:r>
          </a:p>
          <a:p>
            <a:r>
              <a:rPr lang="en-US" dirty="0"/>
              <a:t>Row 1: blank column, A. Has column, 4. Max column, 9.</a:t>
            </a:r>
          </a:p>
          <a:p>
            <a:r>
              <a:rPr lang="en-US" dirty="0"/>
              <a:t>Row 2: blank column, B. Has column, unknown. Max column, unknown.</a:t>
            </a:r>
          </a:p>
          <a:p>
            <a:r>
              <a:rPr lang="en-US" dirty="0"/>
              <a:t>Row 3: blank column, C. Has column, 2. Max column, 7.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815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r>
              <a:rPr lang="en-US" dirty="0"/>
              <a:t>The column headers are process, tape drivers, plotters, printers, and cameras. The parameters on the right are as follows. E equals left parentheses 6 3 4 2 right parenthesis left bracket existing right bracket. P equals left parenthesis 5 3 2 2 right parenthesis left bracket possessed right bracket. A equals left parentheses 1 0 2 0 right parenthesis left bracket available right bracket. N equals left parentheses 6 3 4 2 right parenthesis left bracket needed right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3097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r>
              <a:rPr lang="en-US" dirty="0"/>
              <a:t>The column headers are process, tape drivers, plotters, printers, and cameras. The parameters on the right are as follows. E equals left parentheses 6 3 4 2 right parenthesis left bracket existing right bracket. P equals left parenthesis 5 3 2 2 right parenthesis left bracket possessed right bracket. A equals left parentheses 1 0 2 0 right parenthesis left bracket available right bracket. N equals left parentheses 6 3 4 2 right parenthesis left bracket needed right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21341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r>
              <a:rPr lang="en-US" dirty="0"/>
              <a:t>Figure a: It shows a list of five terms labeled as follows. Imagesetter, Printer, Plotter, Tape drive, Blu ray drive. </a:t>
            </a:r>
          </a:p>
          <a:p>
            <a:r>
              <a:rPr lang="en-US" dirty="0"/>
              <a:t>Figure b: A square block labeled </a:t>
            </a:r>
            <a:r>
              <a:rPr lang="en-US" dirty="0" err="1"/>
              <a:t>i</a:t>
            </a:r>
            <a:r>
              <a:rPr lang="en-US" dirty="0"/>
              <a:t> points vertically upward to a circle A. Another square block labeled j points vertically upward to a circle B.</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27831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reads as follows. INFO colon mem cached invoked </a:t>
            </a:r>
            <a:r>
              <a:rPr lang="en-US" dirty="0" err="1"/>
              <a:t>oom</a:t>
            </a:r>
            <a:r>
              <a:rPr lang="en-US" dirty="0"/>
              <a:t>-killer; C P U colon 1 P I D colon 2 8 5 9; Call Trace colon left bracket left angle bracket c 1 0 e l c 1 5 right angle bracket right bracket dump underscore header dot </a:t>
            </a:r>
            <a:r>
              <a:rPr lang="en-US" dirty="0" err="1"/>
              <a:t>i</a:t>
            </a:r>
            <a:r>
              <a:rPr lang="en-US" dirty="0"/>
              <a:t> s r a dot 7 plus 0 x 8 5 forward slash 0 x c 0; left bracket left angle bracket c 1 0 e l e c right angle bracket right bracket </a:t>
            </a:r>
            <a:r>
              <a:rPr lang="en-US" dirty="0" err="1"/>
              <a:t>oom</a:t>
            </a:r>
            <a:r>
              <a:rPr lang="en-US" dirty="0"/>
              <a:t> underscore kill underscore process plus 0 x 5 c forward slash 0 x 8 0; left bracket left angle bracket c 1 0 e 2 2 5 f right angle bracket right bracket out underscore of underscore memory plus 0 x b f forward slash 0 x 1 d e; left bracket left angle bracket c 1 0 f e c 2 c right angle bracket right bracket handle underscore p t e underscore fault plus 0 x e c forward slash 0 x 2 2 0; left bracket left angle bracket c 1 0 f e </a:t>
            </a:r>
            <a:r>
              <a:rPr lang="en-US" dirty="0" err="1"/>
              <a:t>e</a:t>
            </a:r>
            <a:r>
              <a:rPr lang="en-US" dirty="0"/>
              <a:t> 6 8 right angle bracket right bracket handle underscore mm underscore fault plus 0 x 1 0 8 forward slash 0 x 2 1 0; left bracket left angle bracket c 1 5 2 f b 5 b right angle bracket right bracket do underscore page underscore fault plus 0 x 1 5 b forward slash 0 x 4 a 0; left bracket left angle bracket c 1 5 2 c f c f right angle bracket right bracket error underscore code plus 0 x 6 7 forward slash 0 x 6 c; out of memory colon Kill process 2 6 0 3 score 7 6 1 or sacrifice child; Killed colon process 2603 v m colon 1498 M B comma anon-r s </a:t>
            </a:r>
            <a:r>
              <a:rPr lang="en-US" dirty="0" err="1"/>
              <a:t>s</a:t>
            </a:r>
            <a:r>
              <a:rPr lang="en-US" dirty="0"/>
              <a:t> colon 721 M B comma file-</a:t>
            </a:r>
            <a:r>
              <a:rPr lang="en-US" dirty="0" err="1"/>
              <a:t>rss</a:t>
            </a:r>
            <a:r>
              <a:rPr lang="en-US" dirty="0"/>
              <a:t> colon 4 M B.</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1582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reads as follows. INFO colon mem cached invoked </a:t>
            </a:r>
            <a:r>
              <a:rPr lang="en-US" dirty="0" err="1"/>
              <a:t>oom</a:t>
            </a:r>
            <a:r>
              <a:rPr lang="en-US" dirty="0"/>
              <a:t>-killer; C P U colon 1 P I D colon 2 8 5 9; Call Trace colon left bracket left angle bracket c 1 0 e l c 1 5 right angle bracket right bracket dump underscore header dot </a:t>
            </a:r>
            <a:r>
              <a:rPr lang="en-US" dirty="0" err="1"/>
              <a:t>i</a:t>
            </a:r>
            <a:r>
              <a:rPr lang="en-US" dirty="0"/>
              <a:t> s r a dot 7 plus 0 x 8 5 forward slash 0 x c 0; left bracket left angle bracket c 1 0 e l e c right angle bracket right bracket </a:t>
            </a:r>
            <a:r>
              <a:rPr lang="en-US" dirty="0" err="1"/>
              <a:t>oom</a:t>
            </a:r>
            <a:r>
              <a:rPr lang="en-US" dirty="0"/>
              <a:t> underscore kill underscore process plus 0 x 5 c forward slash 0 x 8 0; left bracket left angle bracket c 1 0 e 2 2 5 f right angle bracket right bracket out underscore of underscore memory plus 0 x b f forward slash 0 x 1 d e; left bracket left angle bracket c 1 0 f e c 2 c right angle bracket right bracket handle underscore p t e underscore fault plus 0 x e c forward slash 0 x 2 2 0; left bracket left angle bracket c 1 0 f e </a:t>
            </a:r>
            <a:r>
              <a:rPr lang="en-US" dirty="0" err="1"/>
              <a:t>e</a:t>
            </a:r>
            <a:r>
              <a:rPr lang="en-US" dirty="0"/>
              <a:t> 6 8 right angle bracket right bracket handle underscore mm underscore fault plus 0 x 1 0 8 forward slash 0 x 2 1 0; left bracket left angle bracket c 1 5 2 f b 5 b right angle bracket right bracket do underscore page underscore fault plus 0 x 1 5 b forward slash 0 x 4 a 0; left bracket left angle bracket c 1 5 2 c f c f right angle bracket right bracket error underscore code plus 0 x 6 7 forward slash 0 x 6 c; out of memory colon Kill process 2 6 0 3 score 7 6 1 or sacrifice child; Killed colon process 2603 v m colon 1498 M B comma anon-r s </a:t>
            </a:r>
            <a:r>
              <a:rPr lang="en-US" dirty="0" err="1"/>
              <a:t>s</a:t>
            </a:r>
            <a:r>
              <a:rPr lang="en-US" dirty="0"/>
              <a:t> colon 721 M B comma file-</a:t>
            </a:r>
            <a:r>
              <a:rPr lang="en-US" dirty="0" err="1"/>
              <a:t>rss</a:t>
            </a:r>
            <a:r>
              <a:rPr lang="en-US" dirty="0"/>
              <a:t> colon 4 M B.</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12385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17 lines of code for figure (a) are as follow </a:t>
            </a:r>
          </a:p>
          <a:p>
            <a:r>
              <a:rPr lang="en-US" noProof="0" dirty="0"/>
              <a:t>typedef int semaphore semicolon </a:t>
            </a:r>
          </a:p>
          <a:p>
            <a:r>
              <a:rPr lang="en-US" noProof="0" dirty="0"/>
              <a:t>semaphore resource underscore 1 semicolon </a:t>
            </a:r>
          </a:p>
          <a:p>
            <a:r>
              <a:rPr lang="en-US" noProof="0" dirty="0"/>
              <a:t>semaphore resource underscore 2 semicolon </a:t>
            </a:r>
          </a:p>
          <a:p>
            <a:r>
              <a:rPr lang="en-US" noProof="0" dirty="0"/>
              <a:t>void process underscore A open parenthesis void close parenthesis open curly bracket </a:t>
            </a:r>
          </a:p>
          <a:p>
            <a:r>
              <a:rPr lang="en-US" noProof="0" dirty="0"/>
              <a:t>down open parenthesis ampersand resource underscore 1 close parenthesis semicolon </a:t>
            </a:r>
          </a:p>
          <a:p>
            <a:r>
              <a:rPr lang="en-US" noProof="0" dirty="0"/>
              <a:t>down open parenthesis ampersand resource underscore 2 close parenthesis semicolon </a:t>
            </a:r>
          </a:p>
          <a:p>
            <a:r>
              <a:rPr lang="en-US" noProof="0" dirty="0"/>
              <a:t>use underscore both underscore resources open close parenthesis semicolon </a:t>
            </a:r>
          </a:p>
          <a:p>
            <a:r>
              <a:rPr lang="en-US" noProof="0" dirty="0"/>
              <a:t>up open parenthesis ampersand resource underscore 2 close parenthesis semicolon </a:t>
            </a:r>
          </a:p>
          <a:p>
            <a:r>
              <a:rPr lang="en-US" noProof="0" dirty="0"/>
              <a:t>up open parenthesis ampersand resource underscore 1 close parenthesis semicolon </a:t>
            </a:r>
          </a:p>
          <a:p>
            <a:r>
              <a:rPr lang="en-US" noProof="0" dirty="0"/>
              <a:t>close curly bracket </a:t>
            </a:r>
          </a:p>
          <a:p>
            <a:r>
              <a:rPr lang="en-US" noProof="0" dirty="0"/>
              <a:t>void process underscore B open parenthesis void close parenthesis open curly bracket </a:t>
            </a:r>
          </a:p>
          <a:p>
            <a:r>
              <a:rPr lang="en-US" noProof="0" dirty="0"/>
              <a:t>down open parenthesis ampersand resource underscore 1 close parenthesis semicolon </a:t>
            </a:r>
          </a:p>
          <a:p>
            <a:r>
              <a:rPr lang="en-US" noProof="0" dirty="0"/>
              <a:t>down open parenthesis ampersand resource underscore 2 close parenthesis semicolon </a:t>
            </a:r>
          </a:p>
          <a:p>
            <a:r>
              <a:rPr lang="en-US" noProof="0" dirty="0"/>
              <a:t>use underscore both underscore resources open close parenthesis semicolon </a:t>
            </a:r>
          </a:p>
          <a:p>
            <a:r>
              <a:rPr lang="en-US" noProof="0" dirty="0"/>
              <a:t>up open parenthesis ampersand resource underscore 2 close parenthesis semicolon </a:t>
            </a:r>
          </a:p>
          <a:p>
            <a:r>
              <a:rPr lang="en-US" noProof="0" dirty="0"/>
              <a:t>up open parenthesis ampersand resource underscore 1 close parenthesis semicolon </a:t>
            </a:r>
          </a:p>
          <a:p>
            <a:r>
              <a:rPr lang="en-US" noProof="0" dirty="0"/>
              <a:t>close curly bracket </a:t>
            </a:r>
          </a:p>
          <a:p>
            <a:r>
              <a:rPr lang="en-US" noProof="0" dirty="0"/>
              <a:t>The 16 lines of code for figure (b) are as follow </a:t>
            </a:r>
          </a:p>
          <a:p>
            <a:r>
              <a:rPr lang="en-US" noProof="0" dirty="0"/>
              <a:t>semaphore resource underscore 1 semicolon </a:t>
            </a:r>
          </a:p>
          <a:p>
            <a:r>
              <a:rPr lang="en-US" noProof="0" dirty="0"/>
              <a:t>semaphore resource underscore 2 semicolon </a:t>
            </a:r>
          </a:p>
          <a:p>
            <a:r>
              <a:rPr lang="en-US" noProof="0" dirty="0"/>
              <a:t>void process underscore A open parenthesis void close parenthesis open curly bracket </a:t>
            </a:r>
          </a:p>
          <a:p>
            <a:r>
              <a:rPr lang="en-US" noProof="0" dirty="0"/>
              <a:t>down open parenthesis ampersand resource underscore 1 close parenthesis semicolon </a:t>
            </a:r>
          </a:p>
          <a:p>
            <a:r>
              <a:rPr lang="en-US" noProof="0" dirty="0"/>
              <a:t>down open parenthesis ampersand resource underscore 2 close parenthesis semicolon </a:t>
            </a:r>
          </a:p>
          <a:p>
            <a:r>
              <a:rPr lang="en-US" noProof="0" dirty="0"/>
              <a:t>use underscore both underscore resources open close parenthesis semicolon </a:t>
            </a:r>
          </a:p>
          <a:p>
            <a:r>
              <a:rPr lang="en-US" noProof="0" dirty="0"/>
              <a:t>up open parenthesis ampersand resource underscore 2 close parenthesis semicolon </a:t>
            </a:r>
          </a:p>
          <a:p>
            <a:r>
              <a:rPr lang="en-US" noProof="0" dirty="0"/>
              <a:t>up open parenthesis ampersand resource underscore 1 close parenthesis semicolon </a:t>
            </a:r>
          </a:p>
          <a:p>
            <a:r>
              <a:rPr lang="en-US" noProof="0" dirty="0"/>
              <a:t>close curly bracket </a:t>
            </a:r>
          </a:p>
          <a:p>
            <a:r>
              <a:rPr lang="en-US" noProof="0" dirty="0"/>
              <a:t>void process underscore B open parenthesis void close parenthesis open curly bracket </a:t>
            </a:r>
          </a:p>
          <a:p>
            <a:r>
              <a:rPr lang="en-US" noProof="0" dirty="0"/>
              <a:t>down open parenthesis ampersand resource underscore 2 close parenthesis semicolon </a:t>
            </a:r>
          </a:p>
          <a:p>
            <a:r>
              <a:rPr lang="en-US" noProof="0" dirty="0"/>
              <a:t>down open parenthesis ampersand resource underscore 1 close parenthesis semicolon </a:t>
            </a:r>
          </a:p>
          <a:p>
            <a:r>
              <a:rPr lang="en-US" noProof="0" dirty="0"/>
              <a:t>use underscore both underscore resources open close parenthesis semicolon </a:t>
            </a:r>
          </a:p>
          <a:p>
            <a:r>
              <a:rPr lang="en-US" noProof="0" dirty="0"/>
              <a:t>up open parenthesis ampersand resource underscore 1 close parenthesis semicolon </a:t>
            </a:r>
          </a:p>
          <a:p>
            <a:r>
              <a:rPr lang="en-US" noProof="0" dirty="0"/>
              <a:t>up open parenthesis ampersand resource underscore 2 close parenthesis semicolon </a:t>
            </a:r>
          </a:p>
          <a:p>
            <a:r>
              <a:rPr lang="en-US" noProof="0" dirty="0"/>
              <a:t>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20521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algorithm from top to bottom is as follows BUG colon soft lockup hyphen C P U hashtag 1 stuck for 23 s exclamation mark. C P U 1 P I D colon 954. R I P colon 0010 colon left bracket left angle bracket f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8 1 0 4 d e 6 2 right angle bracket right underscore ticket underscore spin underscore lock plus 0 x 2 2 forward slash 0 x 3 0. Call Trace colon left bracket left angle bracket f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8 1 6 e </a:t>
            </a:r>
            <a:r>
              <a:rPr lang="en-US" dirty="0" err="1"/>
              <a:t>e</a:t>
            </a:r>
            <a:r>
              <a:rPr lang="en-US" dirty="0"/>
              <a:t> 5 f e right angle bracket right bracket underscore raw underscore spin underscore lock plus 0 x e forward slash 0 x 2 0 left bracket left angle bracket f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8 1 1 6 7 1 c 7 right angle bracket right bracket handle underscore p t e underscore fault plus 0 x 8 2 7 forward slash 0 x a b 0; left bracket left angle bracket f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8 1 1 6 8 1 f 9 right angle bracket right bracket handle underscore mm underscore fault plus 0 x 2 9 9 forward slash 0 x 6 7 0; left bracket left angle bracket f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81 6 f 2 a 6 c right angle bracket right bracket do underscore page underscore fault plus 0 x 2 c forward slash 0 x 5 0; left bracket left angle bracket f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8 1 2 0 9 5 0 d right angle bracket right bracket proc underscore reg underscore read plus 0 x 3 d forward slash 0 x 8 0; left bracket left angle bracket f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8 1 la 6 f g e right angle bracket right bracket v f s underscore read plus 0 x 9 e forward slash 0 x 1 7 0; left bracket left angle bracket f </a:t>
            </a:r>
            <a:r>
              <a:rPr lang="en-US" dirty="0" err="1"/>
              <a:t>f</a:t>
            </a:r>
            <a:r>
              <a:rPr lang="en-US" dirty="0"/>
              <a:t> ff f </a:t>
            </a:r>
            <a:r>
              <a:rPr lang="en-US" dirty="0" err="1"/>
              <a:t>f</a:t>
            </a:r>
            <a:r>
              <a:rPr lang="en-US" dirty="0"/>
              <a:t> </a:t>
            </a:r>
            <a:r>
              <a:rPr lang="en-US" dirty="0" err="1"/>
              <a:t>f</a:t>
            </a:r>
            <a:r>
              <a:rPr lang="en-US" dirty="0"/>
              <a:t> </a:t>
            </a:r>
            <a:r>
              <a:rPr lang="en-US" dirty="0" err="1"/>
              <a:t>f</a:t>
            </a:r>
            <a:r>
              <a:rPr lang="en-US" dirty="0"/>
              <a:t> 8 1 l a 7 a c 9 right angle bracket right bracket </a:t>
            </a:r>
            <a:r>
              <a:rPr lang="en-US" dirty="0" err="1"/>
              <a:t>SyS</a:t>
            </a:r>
            <a:r>
              <a:rPr lang="en-US" dirty="0"/>
              <a:t> underscore read plus 0 x 4 9 forward slash 0 x a 0; left bracket left angle bracket f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a:t>
            </a:r>
            <a:r>
              <a:rPr lang="en-US" dirty="0" err="1"/>
              <a:t>f</a:t>
            </a:r>
            <a:r>
              <a:rPr lang="en-US" dirty="0"/>
              <a:t> 8 1 6 f 7 2 5 d right angle bracket right bracket system underscore call underscore fast path plus 0 x l a forward slash 0 x 1 f.</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48377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reads as follows. Left bracket INFO colon possible circular locking dependency detected right bracket; s </a:t>
            </a:r>
            <a:r>
              <a:rPr lang="en-US" dirty="0" err="1"/>
              <a:t>s</a:t>
            </a:r>
            <a:r>
              <a:rPr lang="en-US" dirty="0"/>
              <a:t> h d forward slash 2 2 8 0 is trying to acquire lock colon left parenthesis c p u underscore add underscore remove underscore lock end parenthesis, but the task is already holding lock colon left parenthesis console underscore lock right parenthesis which lock already depends on the new lock. Chain exists of colon c p u underscore add underscore remove underscore lock right arrow c p u underscore hot plug dot lock right arrow console underscore lock; Possible unsafe locking scenario colon lock left parenthesis console underscore lock right parenthesis semicolon; lock left parenthesis c p u underscore </a:t>
            </a:r>
            <a:r>
              <a:rPr lang="en-US" dirty="0" err="1"/>
              <a:t>hotplug</a:t>
            </a:r>
            <a:r>
              <a:rPr lang="en-US" dirty="0"/>
              <a:t> dot lock right parenthesis semicolon; lock left parenthesis console underscore lock right parenthesis semicolon; lock left parenthesis c p u underscore add underscore remove underscore lock right parenthesis semicolon; asterisk </a:t>
            </a:r>
            <a:r>
              <a:rPr lang="en-US" dirty="0" err="1"/>
              <a:t>asterisk</a:t>
            </a:r>
            <a:r>
              <a:rPr lang="en-US" dirty="0"/>
              <a:t> </a:t>
            </a:r>
            <a:r>
              <a:rPr lang="en-US" dirty="0" err="1"/>
              <a:t>asterisk</a:t>
            </a:r>
            <a:r>
              <a:rPr lang="en-US" dirty="0"/>
              <a:t> DEADLOCK asterisk </a:t>
            </a:r>
            <a:r>
              <a:rPr lang="en-US" dirty="0" err="1"/>
              <a:t>asterisk</a:t>
            </a:r>
            <a:r>
              <a:rPr lang="en-US" dirty="0"/>
              <a:t> </a:t>
            </a:r>
            <a:r>
              <a:rPr lang="en-US" dirty="0" err="1"/>
              <a:t>asterisk</a:t>
            </a:r>
            <a:r>
              <a:rPr lang="en-US" dirty="0"/>
              <a: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56227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de-DE" altLang="en-US">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58</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reads as follows. Void philosopher left parenthesis int </a:t>
            </a:r>
            <a:r>
              <a:rPr lang="en-US" dirty="0" err="1"/>
              <a:t>i</a:t>
            </a:r>
            <a:r>
              <a:rPr lang="en-US" dirty="0"/>
              <a:t> right parenthesis left brace; while left parenthesis true right parenthesis left brace; think left parenthesis right parenthesis; take underscore fork left parenthesis left </a:t>
            </a:r>
            <a:r>
              <a:rPr lang="en-US" dirty="0" err="1"/>
              <a:t>left</a:t>
            </a:r>
            <a:r>
              <a:rPr lang="en-US" dirty="0"/>
              <a:t> parenthesis </a:t>
            </a:r>
            <a:r>
              <a:rPr lang="en-US" dirty="0" err="1"/>
              <a:t>i</a:t>
            </a:r>
            <a:r>
              <a:rPr lang="en-US" dirty="0"/>
              <a:t> right parenthesis right parenthesis semicolon; take underscore fork left parenthesis right left parenthesis </a:t>
            </a:r>
            <a:r>
              <a:rPr lang="en-US" dirty="0" err="1"/>
              <a:t>i</a:t>
            </a:r>
            <a:r>
              <a:rPr lang="en-US" dirty="0"/>
              <a:t> right parenthesis right parenthesis semicolon; eat left parenthesis right parenthesis semicolon; put underscore fork left parenthesis left </a:t>
            </a:r>
            <a:r>
              <a:rPr lang="en-US" dirty="0" err="1"/>
              <a:t>left</a:t>
            </a:r>
            <a:r>
              <a:rPr lang="en-US" dirty="0"/>
              <a:t> parenthesis </a:t>
            </a:r>
            <a:r>
              <a:rPr lang="en-US" dirty="0" err="1"/>
              <a:t>i</a:t>
            </a:r>
            <a:r>
              <a:rPr lang="en-US" dirty="0"/>
              <a:t> right parenthesis right parenthesis semicolon; put underscore fork left parenthesis right left parenthesis </a:t>
            </a:r>
            <a:r>
              <a:rPr lang="en-US" dirty="0" err="1"/>
              <a:t>i</a:t>
            </a:r>
            <a:r>
              <a:rPr lang="en-US" dirty="0"/>
              <a:t> right parenthesis right parenthesis semicolon; right brace; 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48603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reads as follows. Void philosopher left parenthesis int </a:t>
            </a:r>
            <a:r>
              <a:rPr lang="en-US" dirty="0" err="1"/>
              <a:t>i</a:t>
            </a:r>
            <a:r>
              <a:rPr lang="en-US" dirty="0"/>
              <a:t> right parenthesis left brace; while left parenthesis true right parenthesis left brace; think left parenthesis right parenthesis; take underscore fork left parenthesis left </a:t>
            </a:r>
            <a:r>
              <a:rPr lang="en-US" dirty="0" err="1"/>
              <a:t>left</a:t>
            </a:r>
            <a:r>
              <a:rPr lang="en-US" dirty="0"/>
              <a:t> parenthesis </a:t>
            </a:r>
            <a:r>
              <a:rPr lang="en-US" dirty="0" err="1"/>
              <a:t>i</a:t>
            </a:r>
            <a:r>
              <a:rPr lang="en-US" dirty="0"/>
              <a:t> right parenthesis right parenthesis semicolon; take underscore fork left parenthesis right left parenthesis </a:t>
            </a:r>
            <a:r>
              <a:rPr lang="en-US" dirty="0" err="1"/>
              <a:t>i</a:t>
            </a:r>
            <a:r>
              <a:rPr lang="en-US" dirty="0"/>
              <a:t> right parenthesis right parenthesis semicolon; eat left parenthesis right parenthesis semicolon; put underscore fork left parenthesis left </a:t>
            </a:r>
            <a:r>
              <a:rPr lang="en-US" dirty="0" err="1"/>
              <a:t>left</a:t>
            </a:r>
            <a:r>
              <a:rPr lang="en-US" dirty="0"/>
              <a:t> parenthesis </a:t>
            </a:r>
            <a:r>
              <a:rPr lang="en-US" dirty="0" err="1"/>
              <a:t>i</a:t>
            </a:r>
            <a:r>
              <a:rPr lang="en-US" dirty="0"/>
              <a:t> right parenthesis right parenthesis semicolon; put underscore fork left parenthesis right left parenthesis </a:t>
            </a:r>
            <a:r>
              <a:rPr lang="en-US" dirty="0" err="1"/>
              <a:t>i</a:t>
            </a:r>
            <a:r>
              <a:rPr lang="en-US" dirty="0"/>
              <a:t> right parenthesis right parenthesis semicolon; right brace; right brace. On the left, an illustration of a scroll with the text that reads as follows. All the left forks taken at the same time question right arrow deadlock.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567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reads as follows. Hashtag define N 5 forward slash asterisk number of philosopher asterisk forward slash; hashtag define left </a:t>
            </a:r>
            <a:r>
              <a:rPr lang="en-US" dirty="0" err="1"/>
              <a:t>left</a:t>
            </a:r>
            <a:r>
              <a:rPr lang="en-US" dirty="0"/>
              <a:t> parenthesis </a:t>
            </a:r>
            <a:r>
              <a:rPr lang="en-US" dirty="0" err="1"/>
              <a:t>i</a:t>
            </a:r>
            <a:r>
              <a:rPr lang="en-US" dirty="0"/>
              <a:t> plus N minus 1 right parenthesis modulus N forward slash asterisk number of i’s left neighbor asterisk forward slash; hashtag define right left parenthesis </a:t>
            </a:r>
            <a:r>
              <a:rPr lang="en-US" dirty="0" err="1"/>
              <a:t>i</a:t>
            </a:r>
            <a:r>
              <a:rPr lang="en-US" dirty="0"/>
              <a:t> plus 1 right parenthesis modulus N forward slash asterisk number of i’s, right neighbor, asterisk forward slash; hashtag define thinking 0 forward slash asterisk philosopher is thinking asterisk forward slash; hashtag define hungry 1 forward slash asterisk philosopher is trying to get forks asterisk forward slash; hashtag define eating 2 forward slash asterisk philosopher is eating asterisk forward slash; type d e f int semaphore semicolon forward slash asterisk semaphores are a special kind of int asterisk forward slash; Int state left bracket N right bracket semicolon forward slash array to keep track of everyone’s state asterisk forward slash; semaphore mutex equals 1 semicolon forward slash asterisk Mutual exclusion for of everyone’s regions asterisk forward slash; semaphore s left bracket N right bracket semicolon forward slash asterisk one semaphore per philosopher asterisk forward slash; void philosophers left parenthesis int </a:t>
            </a:r>
            <a:r>
              <a:rPr lang="en-US" dirty="0" err="1"/>
              <a:t>i</a:t>
            </a:r>
            <a:r>
              <a:rPr lang="en-US" dirty="0"/>
              <a:t> right parenthesis forward slash asterisk </a:t>
            </a:r>
            <a:r>
              <a:rPr lang="en-US" dirty="0" err="1"/>
              <a:t>i</a:t>
            </a:r>
            <a:r>
              <a:rPr lang="en-US" dirty="0"/>
              <a:t> colon philosopher number comma from 0 to N minus 1 asterisk forward slash; left brace; while left parenthesis true right parenthesis left brace forward slash repeat forever asterisk forward slash; think left parenthesis right parenthesis semicolon forward slash philosopher is thinking asterisk forward slash; take underscore forks left parenthesis </a:t>
            </a:r>
            <a:r>
              <a:rPr lang="en-US" dirty="0" err="1"/>
              <a:t>i</a:t>
            </a:r>
            <a:r>
              <a:rPr lang="en-US" dirty="0"/>
              <a:t> right parenthesis semicolon forward slash acquire two forks or block asterisk forward slash; eat left parenthesis right parenthesis semicolon forward slash asterisk yum-yum comma spaghetti asterisk forward slash; put underscore forks left parenthesis </a:t>
            </a:r>
            <a:r>
              <a:rPr lang="en-US" dirty="0" err="1"/>
              <a:t>i</a:t>
            </a:r>
            <a:r>
              <a:rPr lang="en-US" dirty="0"/>
              <a:t> right parenthesis semicolon forward slash put both forks back on table asterisk forward slash; right brace; right brace.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67910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reads as follows. Put underscore forks left parenthesis </a:t>
            </a:r>
            <a:r>
              <a:rPr lang="en-US" dirty="0" err="1"/>
              <a:t>i</a:t>
            </a:r>
            <a:r>
              <a:rPr lang="en-US" dirty="0"/>
              <a:t> right parenthesis forward slash asterisk put both forks back on table asterisk forward slash; right brace; right brace; void take underscore forks left parenthesis int </a:t>
            </a:r>
            <a:r>
              <a:rPr lang="en-US" dirty="0" err="1"/>
              <a:t>i</a:t>
            </a:r>
            <a:r>
              <a:rPr lang="en-US" dirty="0"/>
              <a:t> right parenthesis forward slash asterisk </a:t>
            </a:r>
            <a:r>
              <a:rPr lang="en-US" dirty="0" err="1"/>
              <a:t>i</a:t>
            </a:r>
            <a:r>
              <a:rPr lang="en-US" dirty="0"/>
              <a:t> colon philosopher number comma from 0 to N minus 1 asterisk forward slash; left brace; down left parenthesis and mutex right parenthesis semicolon forward slash asterisk enter the critical region asterisk forward slash; state left bracket </a:t>
            </a:r>
            <a:r>
              <a:rPr lang="en-US" dirty="0" err="1"/>
              <a:t>i</a:t>
            </a:r>
            <a:r>
              <a:rPr lang="en-US" dirty="0"/>
              <a:t> right bracket equals hungry semicolon forward slash asterisk record fact that philosopher </a:t>
            </a:r>
            <a:r>
              <a:rPr lang="en-US" dirty="0" err="1"/>
              <a:t>i</a:t>
            </a:r>
            <a:r>
              <a:rPr lang="en-US" dirty="0"/>
              <a:t> is hungry asterisk forward slash; test left parenthesis </a:t>
            </a:r>
            <a:r>
              <a:rPr lang="en-US" dirty="0" err="1"/>
              <a:t>i</a:t>
            </a:r>
            <a:r>
              <a:rPr lang="en-US" dirty="0"/>
              <a:t> right parenthesis semicolon forward slash asterisk try to acquire 2 forks asterisk forward slash; up left parenthesis and mutex end parenthesis semicolon forward slash asterisk exit critical region asterisk forward slash; down left parenthesis and s left brace </a:t>
            </a:r>
            <a:r>
              <a:rPr lang="en-US" dirty="0" err="1"/>
              <a:t>i</a:t>
            </a:r>
            <a:r>
              <a:rPr lang="en-US" dirty="0"/>
              <a:t> right brace end parenthesis semicolon forward slash asterisk block if forks were not acquired asterisk forward slash; right brace; void put underscore forks left parenthesis </a:t>
            </a:r>
            <a:r>
              <a:rPr lang="en-US" dirty="0" err="1"/>
              <a:t>i</a:t>
            </a:r>
            <a:r>
              <a:rPr lang="en-US" dirty="0"/>
              <a:t> right parenthesis forward slash asterisk </a:t>
            </a:r>
            <a:r>
              <a:rPr lang="en-US" dirty="0" err="1"/>
              <a:t>i</a:t>
            </a:r>
            <a:r>
              <a:rPr lang="en-US" dirty="0"/>
              <a:t> colon philosopher number comma from 0 to N minus 1 asterisk forward slash.</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53177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code from top to bottom reads as follows. Void put underscore forks left parenthesis </a:t>
            </a:r>
            <a:r>
              <a:rPr lang="en-US" dirty="0" err="1"/>
              <a:t>i</a:t>
            </a:r>
            <a:r>
              <a:rPr lang="en-US" dirty="0"/>
              <a:t> right parenthesis forward slash asterisk </a:t>
            </a:r>
            <a:r>
              <a:rPr lang="en-US" dirty="0" err="1"/>
              <a:t>i</a:t>
            </a:r>
            <a:r>
              <a:rPr lang="en-US" dirty="0"/>
              <a:t> colon philosopher number comma from 0 to N minus 1 asterisk forward slash; left brace; down left parenthesis and mutex right parenthesis semicolon forward slash asterisk enter critical region asterisk forward slash; state left bracket </a:t>
            </a:r>
            <a:r>
              <a:rPr lang="en-US" dirty="0" err="1"/>
              <a:t>i</a:t>
            </a:r>
            <a:r>
              <a:rPr lang="en-US" dirty="0"/>
              <a:t> right bracket equals thinking semicolon forward slash asterisk philosopher has finished eating asterisk forward slash; test left parenthesis left right parenthesis semicolon forward slash asterisk see if left neighbor can now eat asterisk forward slash; test left parenthesis right </a:t>
            </a:r>
            <a:r>
              <a:rPr lang="en-US" dirty="0" err="1"/>
              <a:t>right</a:t>
            </a:r>
            <a:r>
              <a:rPr lang="en-US" dirty="0"/>
              <a:t> parenthesis semicolon forward slash asterisk see if right neighbor can now eat asterisk forward slash; up left parenthesis and mutex right parenthesis semicolon forward slash asterisk exit critical region asterisk forward slash; right brace; void test left parenthesis </a:t>
            </a:r>
            <a:r>
              <a:rPr lang="en-US" dirty="0" err="1"/>
              <a:t>i</a:t>
            </a:r>
            <a:r>
              <a:rPr lang="en-US" dirty="0"/>
              <a:t> right parenthesis forward slash asterisk </a:t>
            </a:r>
            <a:r>
              <a:rPr lang="en-US" dirty="0" err="1"/>
              <a:t>i</a:t>
            </a:r>
            <a:r>
              <a:rPr lang="en-US" dirty="0"/>
              <a:t> colon philosopher number comma from 0 to N minus 1 asterisk forward slash; left brace; if left parenthesis state left bracket </a:t>
            </a:r>
            <a:r>
              <a:rPr lang="en-US" dirty="0" err="1"/>
              <a:t>i</a:t>
            </a:r>
            <a:r>
              <a:rPr lang="en-US" dirty="0"/>
              <a:t> right bracket double equals hungry and </a:t>
            </a:r>
            <a:r>
              <a:rPr lang="en-US" dirty="0" err="1"/>
              <a:t>and</a:t>
            </a:r>
            <a:r>
              <a:rPr lang="en-US" dirty="0"/>
              <a:t> state left bracket left right bracket exclamation mark equals eating and </a:t>
            </a:r>
            <a:r>
              <a:rPr lang="en-US" dirty="0" err="1"/>
              <a:t>and</a:t>
            </a:r>
            <a:r>
              <a:rPr lang="en-US" dirty="0"/>
              <a:t> state right bracket right </a:t>
            </a:r>
            <a:r>
              <a:rPr lang="en-US" dirty="0" err="1"/>
              <a:t>right</a:t>
            </a:r>
            <a:r>
              <a:rPr lang="en-US" dirty="0"/>
              <a:t> bracket exclamation equals eating right parenthesis left brace; state left bracket </a:t>
            </a:r>
            <a:r>
              <a:rPr lang="en-US" dirty="0" err="1"/>
              <a:t>i</a:t>
            </a:r>
            <a:r>
              <a:rPr lang="en-US" dirty="0"/>
              <a:t> right bracket equals eating semicolon; up left parenthesis and s left bracket </a:t>
            </a:r>
            <a:r>
              <a:rPr lang="en-US" dirty="0" err="1"/>
              <a:t>i</a:t>
            </a:r>
            <a:r>
              <a:rPr lang="en-US" dirty="0"/>
              <a:t> right bracket right parenthesis semicolon; right bracket; right brace.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9576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 Description:</a:t>
            </a:r>
          </a:p>
          <a:p>
            <a:r>
              <a:rPr lang="en-US" dirty="0"/>
              <a:t>The figure shows a host connected to a block labeled A containing eight buffers. An arrow from the A block points toward block B containing eight routers. The block B is connected to host.</a:t>
            </a:r>
          </a:p>
          <a:p>
            <a:r>
              <a:rPr lang="en-US" dirty="0"/>
              <a:t>Similarly a block labeled D and C containing routers and buffers are also connected to two hosts. The block B points to block C, which points to block D, which points back to A.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62141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8/3/2023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0F6C-E9AA-1693-83B8-969D002A0C5E}"/>
              </a:ext>
            </a:extLst>
          </p:cNvPr>
          <p:cNvSpPr>
            <a:spLocks noGrp="1"/>
          </p:cNvSpPr>
          <p:nvPr>
            <p:ph type="title"/>
          </p:nvPr>
        </p:nvSpPr>
        <p:spPr>
          <a:xfrm>
            <a:off x="609600" y="383239"/>
            <a:ext cx="10972800" cy="590349"/>
          </a:xfrm>
        </p:spPr>
        <p:txBody>
          <a:bodyPr lIns="0" tIns="18000" rIns="0" bIns="18000" anchor="ctr" anchorCtr="0">
            <a:spAutoFit/>
          </a:bodyPr>
          <a:lstStyle>
            <a:lvl1pPr>
              <a:defRPr sz="3600">
                <a:latin typeface="+mj-lt"/>
              </a:defRPr>
            </a:lvl1pPr>
          </a:lstStyle>
          <a:p>
            <a:r>
              <a:rPr lang="en-US"/>
              <a:t>Click to edit Master title style</a:t>
            </a:r>
          </a:p>
        </p:txBody>
      </p:sp>
      <p:sp>
        <p:nvSpPr>
          <p:cNvPr id="3" name="Date Placeholder 2">
            <a:extLst>
              <a:ext uri="{FF2B5EF4-FFF2-40B4-BE49-F238E27FC236}">
                <a16:creationId xmlns:a16="http://schemas.microsoft.com/office/drawing/2014/main" id="{9D29D12B-9A9C-08C6-D245-8C1030E45103}"/>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7BB188E-F057-923A-973E-FE230E065DB9}"/>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6" name="Content Placeholder 5">
            <a:extLst>
              <a:ext uri="{FF2B5EF4-FFF2-40B4-BE49-F238E27FC236}">
                <a16:creationId xmlns:a16="http://schemas.microsoft.com/office/drawing/2014/main" id="{E1FF5EDD-6D7F-C331-4E7D-DB1CA98B96BD}"/>
              </a:ext>
            </a:extLst>
          </p:cNvPr>
          <p:cNvSpPr>
            <a:spLocks noGrp="1"/>
          </p:cNvSpPr>
          <p:nvPr>
            <p:ph sz="quarter" idx="12"/>
          </p:nvPr>
        </p:nvSpPr>
        <p:spPr>
          <a:xfrm>
            <a:off x="609600" y="1222375"/>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6FCBA88-E856-1483-17C3-25D14E6C94BC}"/>
              </a:ext>
            </a:extLst>
          </p:cNvPr>
          <p:cNvSpPr>
            <a:spLocks noGrp="1"/>
          </p:cNvSpPr>
          <p:nvPr>
            <p:ph sz="quarter" idx="13"/>
          </p:nvPr>
        </p:nvSpPr>
        <p:spPr>
          <a:xfrm>
            <a:off x="609600" y="1966913"/>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F311A328-5719-5BD7-E2F9-2F55B29D0D02}"/>
              </a:ext>
            </a:extLst>
          </p:cNvPr>
          <p:cNvSpPr>
            <a:spLocks noGrp="1"/>
          </p:cNvSpPr>
          <p:nvPr>
            <p:ph sz="quarter" idx="14"/>
          </p:nvPr>
        </p:nvSpPr>
        <p:spPr>
          <a:xfrm>
            <a:off x="609600" y="2711450"/>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8DB3FAAA-2585-4802-26F4-8ADE48A329CC}"/>
              </a:ext>
            </a:extLst>
          </p:cNvPr>
          <p:cNvSpPr>
            <a:spLocks noGrp="1"/>
          </p:cNvSpPr>
          <p:nvPr>
            <p:ph sz="quarter" idx="15"/>
          </p:nvPr>
        </p:nvSpPr>
        <p:spPr>
          <a:xfrm>
            <a:off x="609600" y="3455988"/>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3843C74-C8C9-9A22-C5F5-09B8588F1F61}"/>
              </a:ext>
            </a:extLst>
          </p:cNvPr>
          <p:cNvSpPr>
            <a:spLocks noGrp="1"/>
          </p:cNvSpPr>
          <p:nvPr>
            <p:ph sz="quarter" idx="16"/>
          </p:nvPr>
        </p:nvSpPr>
        <p:spPr>
          <a:xfrm>
            <a:off x="609600" y="4200525"/>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FFCC56F9-D154-44A3-3640-FCE86F6D7F6C}"/>
              </a:ext>
            </a:extLst>
          </p:cNvPr>
          <p:cNvSpPr>
            <a:spLocks noGrp="1"/>
          </p:cNvSpPr>
          <p:nvPr>
            <p:ph sz="quarter" idx="17"/>
          </p:nvPr>
        </p:nvSpPr>
        <p:spPr>
          <a:xfrm>
            <a:off x="609600" y="4945063"/>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7F780588-9A74-52AE-38EC-D1B28E03560A}"/>
              </a:ext>
            </a:extLst>
          </p:cNvPr>
          <p:cNvSpPr>
            <a:spLocks noGrp="1"/>
          </p:cNvSpPr>
          <p:nvPr>
            <p:ph sz="quarter" idx="18"/>
          </p:nvPr>
        </p:nvSpPr>
        <p:spPr>
          <a:xfrm>
            <a:off x="609600" y="5663962"/>
            <a:ext cx="54864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8AA6DD5D-F309-F62B-ECFC-4183F3AA597F}"/>
              </a:ext>
            </a:extLst>
          </p:cNvPr>
          <p:cNvSpPr>
            <a:spLocks noGrp="1"/>
          </p:cNvSpPr>
          <p:nvPr>
            <p:ph sz="quarter" idx="19"/>
          </p:nvPr>
        </p:nvSpPr>
        <p:spPr>
          <a:xfrm>
            <a:off x="6654800" y="1222375"/>
            <a:ext cx="49276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BB3C418C-B068-0886-B57E-0FC9E7728E0A}"/>
              </a:ext>
            </a:extLst>
          </p:cNvPr>
          <p:cNvSpPr>
            <a:spLocks noGrp="1"/>
          </p:cNvSpPr>
          <p:nvPr>
            <p:ph sz="quarter" idx="20"/>
          </p:nvPr>
        </p:nvSpPr>
        <p:spPr>
          <a:xfrm>
            <a:off x="6654800" y="1966913"/>
            <a:ext cx="49276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6DAB52DB-4F4C-3D98-DB24-E5BEB938D01B}"/>
              </a:ext>
            </a:extLst>
          </p:cNvPr>
          <p:cNvSpPr>
            <a:spLocks noGrp="1"/>
          </p:cNvSpPr>
          <p:nvPr>
            <p:ph sz="quarter" idx="21"/>
          </p:nvPr>
        </p:nvSpPr>
        <p:spPr>
          <a:xfrm>
            <a:off x="6654800" y="2711450"/>
            <a:ext cx="49276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228B55EE-7C66-235A-721F-120D5CCC336F}"/>
              </a:ext>
            </a:extLst>
          </p:cNvPr>
          <p:cNvSpPr>
            <a:spLocks noGrp="1"/>
          </p:cNvSpPr>
          <p:nvPr>
            <p:ph sz="quarter" idx="22"/>
          </p:nvPr>
        </p:nvSpPr>
        <p:spPr>
          <a:xfrm>
            <a:off x="6654800" y="3455988"/>
            <a:ext cx="49276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27">
            <a:extLst>
              <a:ext uri="{FF2B5EF4-FFF2-40B4-BE49-F238E27FC236}">
                <a16:creationId xmlns:a16="http://schemas.microsoft.com/office/drawing/2014/main" id="{21048513-4661-FA01-FB26-FE95E227B1F0}"/>
              </a:ext>
            </a:extLst>
          </p:cNvPr>
          <p:cNvSpPr>
            <a:spLocks noGrp="1"/>
          </p:cNvSpPr>
          <p:nvPr>
            <p:ph sz="quarter" idx="23"/>
          </p:nvPr>
        </p:nvSpPr>
        <p:spPr>
          <a:xfrm>
            <a:off x="6654800" y="4200525"/>
            <a:ext cx="4927600" cy="49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Picture Placeholder 29">
            <a:extLst>
              <a:ext uri="{FF2B5EF4-FFF2-40B4-BE49-F238E27FC236}">
                <a16:creationId xmlns:a16="http://schemas.microsoft.com/office/drawing/2014/main" id="{286E85DB-5F4B-C311-A1B2-363D2592369A}"/>
              </a:ext>
            </a:extLst>
          </p:cNvPr>
          <p:cNvSpPr>
            <a:spLocks noGrp="1"/>
          </p:cNvSpPr>
          <p:nvPr>
            <p:ph type="pic" sz="quarter" idx="24"/>
          </p:nvPr>
        </p:nvSpPr>
        <p:spPr>
          <a:xfrm>
            <a:off x="6654800" y="4957287"/>
            <a:ext cx="4927600" cy="495300"/>
          </a:xfrm>
        </p:spPr>
        <p:txBody>
          <a:bodyPr/>
          <a:lstStyle/>
          <a:p>
            <a:endParaRPr lang="en-US"/>
          </a:p>
        </p:txBody>
      </p:sp>
      <p:sp>
        <p:nvSpPr>
          <p:cNvPr id="32" name="Picture Placeholder 31">
            <a:extLst>
              <a:ext uri="{FF2B5EF4-FFF2-40B4-BE49-F238E27FC236}">
                <a16:creationId xmlns:a16="http://schemas.microsoft.com/office/drawing/2014/main" id="{A53D2763-8008-7B7C-77F5-FAAFC59F1F06}"/>
              </a:ext>
            </a:extLst>
          </p:cNvPr>
          <p:cNvSpPr>
            <a:spLocks noGrp="1"/>
          </p:cNvSpPr>
          <p:nvPr>
            <p:ph type="pic" sz="quarter" idx="25"/>
          </p:nvPr>
        </p:nvSpPr>
        <p:spPr>
          <a:xfrm>
            <a:off x="6654800" y="5670879"/>
            <a:ext cx="4927600" cy="516659"/>
          </a:xfrm>
        </p:spPr>
        <p:txBody>
          <a:bodyPr/>
          <a:lstStyle/>
          <a:p>
            <a:endParaRPr lang="en-US"/>
          </a:p>
        </p:txBody>
      </p:sp>
    </p:spTree>
    <p:extLst>
      <p:ext uri="{BB962C8B-B14F-4D97-AF65-F5344CB8AC3E}">
        <p14:creationId xmlns:p14="http://schemas.microsoft.com/office/powerpoint/2010/main" val="24192647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jp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pic>
        <p:nvPicPr>
          <p:cNvPr id="8" name="Picture Placeholder 11" descr="Pearson Logo">
            <a:extLst>
              <a:ext uri="{FF2B5EF4-FFF2-40B4-BE49-F238E27FC236}">
                <a16:creationId xmlns:a16="http://schemas.microsoft.com/office/drawing/2014/main" id="{15976B2A-478E-4945-9462-6247C41C2800}"/>
              </a:ext>
            </a:extLst>
          </p:cNvPr>
          <p:cNvPicPr>
            <a:picLocks noChangeAspect="1"/>
          </p:cNvPicPr>
          <p:nvPr userDrawn="1"/>
        </p:nvPicPr>
        <p:blipFill>
          <a:blip r:embed="rId15"/>
          <a:srcRect/>
          <a:stretch/>
        </p:blipFill>
        <p:spPr>
          <a:xfrm>
            <a:off x="527300" y="6412112"/>
            <a:ext cx="948533" cy="298884"/>
          </a:xfrm>
          <a:prstGeom prst="rect">
            <a:avLst/>
          </a:prstGeom>
        </p:spPr>
      </p:pic>
      <p:sp>
        <p:nvSpPr>
          <p:cNvPr id="9" name="Content Placeholder 7">
            <a:extLst>
              <a:ext uri="{FF2B5EF4-FFF2-40B4-BE49-F238E27FC236}">
                <a16:creationId xmlns:a16="http://schemas.microsoft.com/office/drawing/2014/main" id="{777E4848-5A36-4585-AA10-A739E8CF22B1}"/>
              </a:ext>
            </a:extLst>
          </p:cNvPr>
          <p:cNvSpPr txBox="1">
            <a:spLocks/>
          </p:cNvSpPr>
          <p:nvPr userDrawn="1"/>
        </p:nvSpPr>
        <p:spPr>
          <a:xfrm>
            <a:off x="5089054" y="6467655"/>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cs typeface="Verdana" panose="020B0604030504040204" pitchFamily="34" charset="0"/>
              </a:rPr>
              <a:t>Copyright © 2023, 2014, 2008 Pearson Education, Inc. All Rights Reserved</a:t>
            </a:r>
          </a:p>
        </p:txBody>
      </p:sp>
    </p:spTree>
  </p:cSld>
  <p:clrMap bg1="lt1" tx1="dk1" bg2="dk2" tx2="lt2" accent1="accent1" accent2="accent2" accent3="accent3" accent4="accent4" accent5="accent5" accent6="accent6" hlink="hlink" folHlink="folHlink"/>
  <p:sldLayoutIdLst>
    <p:sldLayoutId id="2147483683" r:id="rId1"/>
    <p:sldLayoutId id="2147483682" r:id="rId2"/>
    <p:sldLayoutId id="2147483684" r:id="rId3"/>
    <p:sldLayoutId id="2147483680" r:id="rId4"/>
    <p:sldLayoutId id="2147483676" r:id="rId5"/>
    <p:sldLayoutId id="2147483677" r:id="rId6"/>
    <p:sldLayoutId id="2147483678" r:id="rId7"/>
    <p:sldLayoutId id="2147483679" r:id="rId8"/>
    <p:sldLayoutId id="2147483671" r:id="rId9"/>
    <p:sldLayoutId id="2147483673" r:id="rId10"/>
    <p:sldLayoutId id="2147483670" r:id="rId11"/>
    <p:sldLayoutId id="2147483669" r:id="rId12"/>
    <p:sldLayoutId id="214748368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4.jpg"/></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1.w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22329" y="247334"/>
            <a:ext cx="11153734" cy="559572"/>
          </a:xfrm>
        </p:spPr>
        <p:txBody>
          <a:bodyPr wrap="square" lIns="0" tIns="18000" rIns="0" bIns="18000" anchor="ctr" anchorCtr="0">
            <a:spAutoFit/>
          </a:bodyPr>
          <a:lstStyle/>
          <a:p>
            <a:r>
              <a:rPr lang="en-US" sz="3400"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22329" y="1019606"/>
            <a:ext cx="11153882" cy="344128"/>
          </a:xfrm>
        </p:spPr>
        <p:txBody>
          <a:bodyPr wrap="square" lIns="0" tIns="18000" rIns="0" bIns="18000" anchor="ctr" anchorCtr="0">
            <a:spAutoFit/>
          </a:bodyPr>
          <a:lstStyle/>
          <a:p>
            <a:r>
              <a:rPr lang="en-US" dirty="0"/>
              <a:t>Fifth Edition</a:t>
            </a:r>
          </a:p>
        </p:txBody>
      </p:sp>
      <p:pic>
        <p:nvPicPr>
          <p:cNvPr id="14" name="Picture Placeholder 5" descr="Front Cover: Modern Operating Systems Fifth Edition by Tanenbaum and Bos">
            <a:extLst>
              <a:ext uri="{FF2B5EF4-FFF2-40B4-BE49-F238E27FC236}">
                <a16:creationId xmlns:a16="http://schemas.microsoft.com/office/drawing/2014/main" id="{C24CE2B4-7128-0492-7B34-0D38D3EF2C53}"/>
              </a:ext>
            </a:extLst>
          </p:cNvPr>
          <p:cNvPicPr>
            <a:picLocks noGrp="1" noChangeAspect="1"/>
          </p:cNvPicPr>
          <p:nvPr>
            <p:ph type="pic" sz="quarter" idx="18"/>
          </p:nvPr>
        </p:nvPicPr>
        <p:blipFill>
          <a:blip r:embed="rId3"/>
          <a:srcRect/>
          <a:stretch/>
        </p:blipFill>
        <p:spPr>
          <a:xfrm>
            <a:off x="568389" y="1587994"/>
            <a:ext cx="3587360" cy="4639653"/>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44641" y="2905715"/>
            <a:ext cx="4050393" cy="498016"/>
          </a:xfrm>
        </p:spPr>
        <p:txBody>
          <a:bodyPr wrap="square" lIns="0" tIns="18000" rIns="0" bIns="18000" anchor="ctr" anchorCtr="0">
            <a:spAutoFit/>
          </a:bodyPr>
          <a:lstStyle/>
          <a:p>
            <a:pPr indent="-101600"/>
            <a:r>
              <a:rPr lang="en-US" dirty="0"/>
              <a:t>Chapter 6</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44641" y="3704643"/>
            <a:ext cx="4050284" cy="374906"/>
          </a:xfrm>
        </p:spPr>
        <p:txBody>
          <a:bodyPr wrap="square" lIns="0" tIns="18000" rIns="0" bIns="18000" anchor="ctr" anchorCtr="0">
            <a:spAutoFit/>
          </a:bodyPr>
          <a:lstStyle/>
          <a:p>
            <a:pPr indent="-101600"/>
            <a:r>
              <a:rPr lang="en-US" dirty="0"/>
              <a:t>Deadlocks</a:t>
            </a:r>
          </a:p>
        </p:txBody>
      </p:sp>
      <p:pic>
        <p:nvPicPr>
          <p:cNvPr id="12" name="Picture Placeholder 11" descr="Pearson Logo">
            <a:extLst>
              <a:ext uri="{FF2B5EF4-FFF2-40B4-BE49-F238E27FC236}">
                <a16:creationId xmlns:a16="http://schemas.microsoft.com/office/drawing/2014/main" id="{2F9DC56F-6B40-16F2-2FFA-B0A90BE82963}"/>
              </a:ext>
            </a:extLst>
          </p:cNvPr>
          <p:cNvPicPr>
            <a:picLocks noGrp="1" noChangeAspect="1"/>
          </p:cNvPicPr>
          <p:nvPr>
            <p:ph type="pic" sz="quarter" idx="16"/>
          </p:nvPr>
        </p:nvPicPr>
        <p:blipFill>
          <a:blip r:embed="rId4"/>
          <a:srcRect/>
          <a:stretch/>
        </p:blipFill>
        <p:spPr>
          <a:xfrm>
            <a:off x="527300" y="6412112"/>
            <a:ext cx="948533" cy="298884"/>
          </a:xfr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089054" y="6467655"/>
            <a:ext cx="6589712" cy="221018"/>
          </a:xfrm>
        </p:spPr>
        <p:txBody>
          <a:bodyPr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AFE9-A7E2-06DE-59D2-13022F1DA48F}"/>
              </a:ext>
            </a:extLst>
          </p:cNvPr>
          <p:cNvSpPr>
            <a:spLocks noGrp="1"/>
          </p:cNvSpPr>
          <p:nvPr>
            <p:ph type="title"/>
          </p:nvPr>
        </p:nvSpPr>
        <p:spPr>
          <a:xfrm>
            <a:off x="521959" y="269177"/>
            <a:ext cx="11154104" cy="559572"/>
          </a:xfrm>
        </p:spPr>
        <p:txBody>
          <a:bodyPr wrap="square" lIns="0" tIns="18000" rIns="0" bIns="18000" anchor="ctr" anchorCtr="0">
            <a:spAutoFit/>
          </a:bodyPr>
          <a:lstStyle/>
          <a:p>
            <a:r>
              <a:rPr lang="en-US" sz="3400" dirty="0">
                <a:solidFill>
                  <a:schemeClr val="lt2"/>
                </a:solidFill>
              </a:rPr>
              <a:t>The Dining Philosophers Problem (4)</a:t>
            </a:r>
            <a:endParaRPr lang="en-US" sz="3400" dirty="0"/>
          </a:p>
        </p:txBody>
      </p:sp>
      <p:pic>
        <p:nvPicPr>
          <p:cNvPr id="6" name="Picture 5" descr="Continued algorithm with the philosopher and forks function. &#10;Long description is available in notes, press F6">
            <a:extLst>
              <a:ext uri="{FF2B5EF4-FFF2-40B4-BE49-F238E27FC236}">
                <a16:creationId xmlns:a16="http://schemas.microsoft.com/office/drawing/2014/main" id="{7563208D-999C-4FC2-E08B-BC233FCE95B1}"/>
              </a:ext>
            </a:extLst>
          </p:cNvPr>
          <p:cNvPicPr>
            <a:picLocks noChangeAspect="1"/>
          </p:cNvPicPr>
          <p:nvPr/>
        </p:nvPicPr>
        <p:blipFill>
          <a:blip r:embed="rId3"/>
          <a:stretch>
            <a:fillRect/>
          </a:stretch>
        </p:blipFill>
        <p:spPr>
          <a:xfrm>
            <a:off x="1886409" y="1090873"/>
            <a:ext cx="8436433" cy="3895141"/>
          </a:xfrm>
          <a:prstGeom prst="rect">
            <a:avLst/>
          </a:prstGeom>
        </p:spPr>
      </p:pic>
      <p:sp>
        <p:nvSpPr>
          <p:cNvPr id="3" name="Content Placeholder 2">
            <a:extLst>
              <a:ext uri="{FF2B5EF4-FFF2-40B4-BE49-F238E27FC236}">
                <a16:creationId xmlns:a16="http://schemas.microsoft.com/office/drawing/2014/main" id="{11A9888C-89D9-1292-D147-CFC4B75BEF69}"/>
              </a:ext>
            </a:extLst>
          </p:cNvPr>
          <p:cNvSpPr>
            <a:spLocks noGrp="1"/>
          </p:cNvSpPr>
          <p:nvPr>
            <p:ph sz="quarter" idx="13"/>
          </p:nvPr>
        </p:nvSpPr>
        <p:spPr>
          <a:xfrm>
            <a:off x="3237100" y="5903754"/>
            <a:ext cx="5723819" cy="313350"/>
          </a:xfrm>
        </p:spPr>
        <p:txBody>
          <a:bodyPr wrap="square" lIns="0" tIns="18000" rIns="0" bIns="18000" anchor="ctr" anchorCtr="0">
            <a:spAutoFit/>
          </a:bodyPr>
          <a:lstStyle/>
          <a:p>
            <a:pPr marL="0" indent="0">
              <a:spcBef>
                <a:spcPts val="600"/>
              </a:spcBef>
              <a:buSzPts val="2400"/>
              <a:buNone/>
            </a:pPr>
            <a:r>
              <a:rPr lang="en-US" sz="1800" dirty="0"/>
              <a:t>Figure 6.5 A solution to the dining philosophers problem.</a:t>
            </a:r>
          </a:p>
        </p:txBody>
      </p:sp>
    </p:spTree>
    <p:extLst>
      <p:ext uri="{BB962C8B-B14F-4D97-AF65-F5344CB8AC3E}">
        <p14:creationId xmlns:p14="http://schemas.microsoft.com/office/powerpoint/2010/main" val="2515575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AFE9-A7E2-06DE-59D2-13022F1DA48F}"/>
              </a:ext>
            </a:extLst>
          </p:cNvPr>
          <p:cNvSpPr>
            <a:spLocks noGrp="1"/>
          </p:cNvSpPr>
          <p:nvPr>
            <p:ph type="title"/>
          </p:nvPr>
        </p:nvSpPr>
        <p:spPr>
          <a:xfrm>
            <a:off x="521959" y="269177"/>
            <a:ext cx="11154104" cy="559572"/>
          </a:xfrm>
        </p:spPr>
        <p:txBody>
          <a:bodyPr wrap="square" lIns="0" tIns="18000" rIns="0" bIns="18000" anchor="ctr" anchorCtr="0">
            <a:spAutoFit/>
          </a:bodyPr>
          <a:lstStyle/>
          <a:p>
            <a:r>
              <a:rPr lang="en-US" sz="3400" dirty="0">
                <a:solidFill>
                  <a:schemeClr val="lt2"/>
                </a:solidFill>
              </a:rPr>
              <a:t>The Dining Philosophers Problem (5)</a:t>
            </a:r>
            <a:endParaRPr lang="en-US" sz="3400" dirty="0"/>
          </a:p>
        </p:txBody>
      </p:sp>
      <p:pic>
        <p:nvPicPr>
          <p:cNvPr id="5" name="Picture 4" descr="Continued algorithm with the philosopher and forks function. &#10;Long description is available in notes, press F6">
            <a:extLst>
              <a:ext uri="{FF2B5EF4-FFF2-40B4-BE49-F238E27FC236}">
                <a16:creationId xmlns:a16="http://schemas.microsoft.com/office/drawing/2014/main" id="{6C5A8B6C-E25A-9726-DFA2-1A55D8B37A33}"/>
              </a:ext>
            </a:extLst>
          </p:cNvPr>
          <p:cNvPicPr>
            <a:picLocks noChangeAspect="1"/>
          </p:cNvPicPr>
          <p:nvPr/>
        </p:nvPicPr>
        <p:blipFill>
          <a:blip r:embed="rId3"/>
          <a:stretch>
            <a:fillRect/>
          </a:stretch>
        </p:blipFill>
        <p:spPr>
          <a:xfrm>
            <a:off x="2251113" y="1099959"/>
            <a:ext cx="7689777" cy="4524373"/>
          </a:xfrm>
          <a:prstGeom prst="rect">
            <a:avLst/>
          </a:prstGeom>
        </p:spPr>
      </p:pic>
      <p:sp>
        <p:nvSpPr>
          <p:cNvPr id="3" name="Content Placeholder 2">
            <a:extLst>
              <a:ext uri="{FF2B5EF4-FFF2-40B4-BE49-F238E27FC236}">
                <a16:creationId xmlns:a16="http://schemas.microsoft.com/office/drawing/2014/main" id="{11A9888C-89D9-1292-D147-CFC4B75BEF69}"/>
              </a:ext>
            </a:extLst>
          </p:cNvPr>
          <p:cNvSpPr>
            <a:spLocks noGrp="1"/>
          </p:cNvSpPr>
          <p:nvPr>
            <p:ph sz="quarter" idx="13"/>
          </p:nvPr>
        </p:nvSpPr>
        <p:spPr>
          <a:xfrm>
            <a:off x="3220575" y="5951375"/>
            <a:ext cx="5756868" cy="313350"/>
          </a:xfrm>
        </p:spPr>
        <p:txBody>
          <a:bodyPr wrap="square" lIns="0" tIns="18000" rIns="0" bIns="18000" anchor="ctr" anchorCtr="0">
            <a:spAutoFit/>
          </a:bodyPr>
          <a:lstStyle/>
          <a:p>
            <a:pPr marL="0" indent="0">
              <a:spcBef>
                <a:spcPts val="600"/>
              </a:spcBef>
              <a:buSzPts val="2400"/>
              <a:buNone/>
            </a:pPr>
            <a:r>
              <a:rPr lang="en-US" sz="1800" dirty="0"/>
              <a:t>Figure 6.5 A solution to the dining philosophers problem.</a:t>
            </a:r>
          </a:p>
        </p:txBody>
      </p:sp>
    </p:spTree>
    <p:extLst>
      <p:ext uri="{BB962C8B-B14F-4D97-AF65-F5344CB8AC3E}">
        <p14:creationId xmlns:p14="http://schemas.microsoft.com/office/powerpoint/2010/main" val="1416117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AFE9-A7E2-06DE-59D2-13022F1DA48F}"/>
              </a:ext>
            </a:extLst>
          </p:cNvPr>
          <p:cNvSpPr>
            <a:spLocks noGrp="1"/>
          </p:cNvSpPr>
          <p:nvPr>
            <p:ph type="title"/>
          </p:nvPr>
        </p:nvSpPr>
        <p:spPr>
          <a:xfrm>
            <a:off x="521959" y="260772"/>
            <a:ext cx="11154104" cy="559572"/>
          </a:xfrm>
        </p:spPr>
        <p:txBody>
          <a:bodyPr wrap="square" lIns="0" tIns="18000" rIns="0" bIns="18000" anchor="ctr" anchorCtr="0">
            <a:spAutoFit/>
          </a:bodyPr>
          <a:lstStyle/>
          <a:p>
            <a:r>
              <a:rPr lang="en-US" sz="3400" dirty="0"/>
              <a:t>Resource Deadlocks: Examples</a:t>
            </a:r>
          </a:p>
        </p:txBody>
      </p:sp>
      <p:sp>
        <p:nvSpPr>
          <p:cNvPr id="3" name="Content Placeholder 2">
            <a:extLst>
              <a:ext uri="{FF2B5EF4-FFF2-40B4-BE49-F238E27FC236}">
                <a16:creationId xmlns:a16="http://schemas.microsoft.com/office/drawing/2014/main" id="{11A9888C-89D9-1292-D147-CFC4B75BEF69}"/>
              </a:ext>
            </a:extLst>
          </p:cNvPr>
          <p:cNvSpPr>
            <a:spLocks noGrp="1"/>
          </p:cNvSpPr>
          <p:nvPr>
            <p:ph sz="quarter" idx="13"/>
          </p:nvPr>
        </p:nvSpPr>
        <p:spPr>
          <a:xfrm>
            <a:off x="521958" y="1099260"/>
            <a:ext cx="11154103" cy="2344676"/>
          </a:xfrm>
        </p:spPr>
        <p:txBody>
          <a:bodyPr wrap="square" lIns="0" tIns="18000" rIns="0" bIns="18000" anchor="ctr" anchorCtr="0">
            <a:spAutoFit/>
          </a:bodyPr>
          <a:lstStyle/>
          <a:p>
            <a:pPr marL="342900" indent="-342900">
              <a:spcBef>
                <a:spcPts val="600"/>
              </a:spcBef>
              <a:buSzPts val="2400"/>
            </a:pPr>
            <a:r>
              <a:rPr lang="en-US" sz="2800" dirty="0"/>
              <a:t>Dining Philosophers: Everybody starts by taking the left fork</a:t>
            </a:r>
          </a:p>
          <a:p>
            <a:pPr marL="342900" indent="-342900">
              <a:spcBef>
                <a:spcPts val="600"/>
              </a:spcBef>
              <a:buSzPts val="2400"/>
            </a:pPr>
            <a:r>
              <a:rPr lang="en-US" sz="2800" dirty="0"/>
              <a:t>Four cars arrive simultaneously at a junction and each yields to the car on the right</a:t>
            </a:r>
          </a:p>
          <a:p>
            <a:pPr marL="342900" indent="-342900">
              <a:spcBef>
                <a:spcPts val="600"/>
              </a:spcBef>
              <a:buSzPts val="2400"/>
            </a:pPr>
            <a:r>
              <a:rPr lang="en-US" sz="2800" dirty="0"/>
              <a:t>Process A opens file #1 and tries to open file #2. File #2 is currently opened by Process B and Process B waits for file #1</a:t>
            </a:r>
            <a:endParaRPr lang="en-US" sz="1800" dirty="0"/>
          </a:p>
        </p:txBody>
      </p:sp>
    </p:spTree>
    <p:extLst>
      <p:ext uri="{BB962C8B-B14F-4D97-AF65-F5344CB8AC3E}">
        <p14:creationId xmlns:p14="http://schemas.microsoft.com/office/powerpoint/2010/main" val="9548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93D4-C57A-FE7B-A47C-C650B0B6683D}"/>
              </a:ext>
            </a:extLst>
          </p:cNvPr>
          <p:cNvSpPr>
            <a:spLocks noGrp="1"/>
          </p:cNvSpPr>
          <p:nvPr>
            <p:ph type="title"/>
          </p:nvPr>
        </p:nvSpPr>
        <p:spPr>
          <a:xfrm>
            <a:off x="523875" y="265277"/>
            <a:ext cx="11152188" cy="559572"/>
          </a:xfrm>
        </p:spPr>
        <p:txBody>
          <a:bodyPr wrap="square" anchor="ctr">
            <a:spAutoFit/>
          </a:bodyPr>
          <a:lstStyle/>
          <a:p>
            <a:r>
              <a:rPr lang="en-US" sz="3400" dirty="0"/>
              <a:t>Deadlock Definition</a:t>
            </a:r>
          </a:p>
        </p:txBody>
      </p:sp>
      <p:sp>
        <p:nvSpPr>
          <p:cNvPr id="3" name="Content Placeholder 2">
            <a:extLst>
              <a:ext uri="{FF2B5EF4-FFF2-40B4-BE49-F238E27FC236}">
                <a16:creationId xmlns:a16="http://schemas.microsoft.com/office/drawing/2014/main" id="{5E33B390-6609-F54F-2053-45CE1F3DA1ED}"/>
              </a:ext>
            </a:extLst>
          </p:cNvPr>
          <p:cNvSpPr>
            <a:spLocks noGrp="1"/>
          </p:cNvSpPr>
          <p:nvPr>
            <p:ph sz="quarter" idx="12"/>
          </p:nvPr>
        </p:nvSpPr>
        <p:spPr>
          <a:xfrm>
            <a:off x="523874" y="1093532"/>
            <a:ext cx="5825167" cy="467239"/>
          </a:xfrm>
        </p:spPr>
        <p:txBody>
          <a:bodyPr wrap="square" lIns="0" tIns="18000" rIns="0" bIns="18000" anchor="ctr" anchorCtr="0">
            <a:spAutoFit/>
          </a:bodyPr>
          <a:lstStyle/>
          <a:p>
            <a:pPr marL="342000" indent="-342000"/>
            <a:r>
              <a:rPr lang="en-US" sz="2800" dirty="0"/>
              <a:t>A set of processes is deadlocked if </a:t>
            </a:r>
          </a:p>
        </p:txBody>
      </p:sp>
      <p:graphicFrame>
        <p:nvGraphicFramePr>
          <p:cNvPr id="17" name="Object 16" descr="ellipsis">
            <a:extLst>
              <a:ext uri="{FF2B5EF4-FFF2-40B4-BE49-F238E27FC236}">
                <a16:creationId xmlns:a16="http://schemas.microsoft.com/office/drawing/2014/main" id="{B25823DC-7D71-ACA6-B3C2-D28B51A3FF1A}"/>
              </a:ext>
            </a:extLst>
          </p:cNvPr>
          <p:cNvGraphicFramePr>
            <a:graphicFrameLocks noChangeAspect="1"/>
          </p:cNvGraphicFramePr>
          <p:nvPr>
            <p:extLst>
              <p:ext uri="{D42A27DB-BD31-4B8C-83A1-F6EECF244321}">
                <p14:modId xmlns:p14="http://schemas.microsoft.com/office/powerpoint/2010/main" val="1407098648"/>
              </p:ext>
            </p:extLst>
          </p:nvPr>
        </p:nvGraphicFramePr>
        <p:xfrm>
          <a:off x="6431523" y="1344121"/>
          <a:ext cx="393543" cy="194983"/>
        </p:xfrm>
        <a:graphic>
          <a:graphicData uri="http://schemas.openxmlformats.org/presentationml/2006/ole">
            <mc:AlternateContent xmlns:mc="http://schemas.openxmlformats.org/markup-compatibility/2006">
              <mc:Choice xmlns:v="urn:schemas-microsoft-com:vml" Requires="v">
                <p:oleObj name="Equation" r:id="rId2" imgW="177480" imgH="88560" progId="Equation.DSMT4">
                  <p:embed/>
                </p:oleObj>
              </mc:Choice>
              <mc:Fallback>
                <p:oleObj name="Equation" r:id="rId2" imgW="177480" imgH="88560" progId="Equation.DSMT4">
                  <p:embed/>
                  <p:pic>
                    <p:nvPicPr>
                      <p:cNvPr id="41" name="Object 40" descr="OpenParenthesis 4 CloseParenthesis OpenParenthesis 8 pounds per foot squared CloseParenthesis equals 32 pounds per foot squared.&#10;">
                        <a:extLst>
                          <a:ext uri="{FF2B5EF4-FFF2-40B4-BE49-F238E27FC236}">
                            <a16:creationId xmlns:a16="http://schemas.microsoft.com/office/drawing/2014/main" id="{C8299058-1D75-DC1A-6AAF-512A9DA863EE}"/>
                          </a:ext>
                        </a:extLst>
                      </p:cNvPr>
                      <p:cNvPicPr>
                        <a:picLocks noChangeAspect="1" noChangeArrowheads="1"/>
                      </p:cNvPicPr>
                      <p:nvPr/>
                    </p:nvPicPr>
                    <p:blipFill>
                      <a:blip r:embed="rId3"/>
                      <a:srcRect/>
                      <a:stretch>
                        <a:fillRect/>
                      </a:stretch>
                    </p:blipFill>
                    <p:spPr bwMode="auto">
                      <a:xfrm>
                        <a:off x="6431523" y="1344121"/>
                        <a:ext cx="393543" cy="1949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Content Placeholder 3">
            <a:extLst>
              <a:ext uri="{FF2B5EF4-FFF2-40B4-BE49-F238E27FC236}">
                <a16:creationId xmlns:a16="http://schemas.microsoft.com/office/drawing/2014/main" id="{2280BD83-9A09-9D5A-3E34-0B64B57EBF53}"/>
              </a:ext>
            </a:extLst>
          </p:cNvPr>
          <p:cNvSpPr>
            <a:spLocks noGrp="1"/>
          </p:cNvSpPr>
          <p:nvPr>
            <p:ph sz="quarter" idx="13"/>
          </p:nvPr>
        </p:nvSpPr>
        <p:spPr>
          <a:xfrm>
            <a:off x="523875" y="1626562"/>
            <a:ext cx="11152188" cy="2498564"/>
          </a:xfrm>
        </p:spPr>
        <p:txBody>
          <a:bodyPr wrap="square" lIns="0" tIns="18000" rIns="0" bIns="18000" anchor="ctr" anchorCtr="0">
            <a:spAutoFit/>
          </a:bodyPr>
          <a:lstStyle/>
          <a:p>
            <a:pPr marL="829818" lvl="1" indent="-342900">
              <a:buSzPts val="2400"/>
            </a:pPr>
            <a:r>
              <a:rPr lang="en-US" sz="2800" dirty="0"/>
              <a:t>Each process in the set waiting for an event</a:t>
            </a:r>
          </a:p>
          <a:p>
            <a:pPr marL="829818" lvl="1" indent="-342900">
              <a:buSzPts val="2400"/>
            </a:pPr>
            <a:r>
              <a:rPr lang="en-US" sz="2800" dirty="0"/>
              <a:t>That event can be caused only by another process</a:t>
            </a:r>
          </a:p>
          <a:p>
            <a:pPr marL="342900" indent="-342900">
              <a:spcBef>
                <a:spcPts val="600"/>
              </a:spcBef>
              <a:buSzPts val="2400"/>
            </a:pPr>
            <a:r>
              <a:rPr lang="en-US" sz="2800" dirty="0"/>
              <a:t>Other issues:</a:t>
            </a:r>
          </a:p>
          <a:p>
            <a:pPr marL="829818" lvl="1" indent="-342900">
              <a:buSzPts val="2400"/>
            </a:pPr>
            <a:r>
              <a:rPr lang="en-US" sz="2800" dirty="0"/>
              <a:t>Starvation?</a:t>
            </a:r>
          </a:p>
          <a:p>
            <a:pPr marL="829818" lvl="1" indent="-342900">
              <a:buSzPts val="2400"/>
            </a:pPr>
            <a:r>
              <a:rPr lang="en-US" sz="2800" dirty="0"/>
              <a:t>Livelock?</a:t>
            </a:r>
            <a:endParaRPr lang="en-US" sz="4000" dirty="0"/>
          </a:p>
        </p:txBody>
      </p:sp>
    </p:spTree>
    <p:extLst>
      <p:ext uri="{BB962C8B-B14F-4D97-AF65-F5344CB8AC3E}">
        <p14:creationId xmlns:p14="http://schemas.microsoft.com/office/powerpoint/2010/main" val="2432235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2C51-9229-EE73-57D7-39D82C5860EF}"/>
              </a:ext>
            </a:extLst>
          </p:cNvPr>
          <p:cNvSpPr>
            <a:spLocks noGrp="1"/>
          </p:cNvSpPr>
          <p:nvPr>
            <p:ph type="title"/>
          </p:nvPr>
        </p:nvSpPr>
        <p:spPr>
          <a:xfrm>
            <a:off x="521959" y="260771"/>
            <a:ext cx="11154104" cy="559572"/>
          </a:xfrm>
        </p:spPr>
        <p:txBody>
          <a:bodyPr wrap="square" lIns="0" tIns="18000" rIns="0" bIns="18000" anchor="ctr" anchorCtr="0">
            <a:spAutoFit/>
          </a:bodyPr>
          <a:lstStyle/>
          <a:p>
            <a:r>
              <a:rPr lang="en-US" sz="3400" dirty="0"/>
              <a:t>Deadlock</a:t>
            </a:r>
          </a:p>
        </p:txBody>
      </p:sp>
      <p:pic>
        <p:nvPicPr>
          <p:cNvPr id="9" name="Picture 8" descr="An illustration of fours roads placed in a square. Four green cars are placed at each corner and one yellow between two cars.">
            <a:extLst>
              <a:ext uri="{FF2B5EF4-FFF2-40B4-BE49-F238E27FC236}">
                <a16:creationId xmlns:a16="http://schemas.microsoft.com/office/drawing/2014/main" id="{312EA423-632A-38B1-C3FE-9A150B4FDD43}"/>
              </a:ext>
            </a:extLst>
          </p:cNvPr>
          <p:cNvPicPr>
            <a:picLocks noChangeAspect="1"/>
          </p:cNvPicPr>
          <p:nvPr/>
        </p:nvPicPr>
        <p:blipFill>
          <a:blip r:embed="rId2"/>
          <a:stretch>
            <a:fillRect/>
          </a:stretch>
        </p:blipFill>
        <p:spPr>
          <a:xfrm>
            <a:off x="4105275" y="1093414"/>
            <a:ext cx="3981450" cy="3971925"/>
          </a:xfrm>
          <a:prstGeom prst="rect">
            <a:avLst/>
          </a:prstGeom>
        </p:spPr>
      </p:pic>
      <p:sp>
        <p:nvSpPr>
          <p:cNvPr id="3" name="Content Placeholder 2">
            <a:extLst>
              <a:ext uri="{FF2B5EF4-FFF2-40B4-BE49-F238E27FC236}">
                <a16:creationId xmlns:a16="http://schemas.microsoft.com/office/drawing/2014/main" id="{BF463A4B-D0AF-C5A8-7DD5-0139449A0924}"/>
              </a:ext>
            </a:extLst>
          </p:cNvPr>
          <p:cNvSpPr>
            <a:spLocks noGrp="1"/>
          </p:cNvSpPr>
          <p:nvPr>
            <p:ph sz="quarter" idx="13"/>
          </p:nvPr>
        </p:nvSpPr>
        <p:spPr>
          <a:xfrm>
            <a:off x="3624956" y="5286060"/>
            <a:ext cx="5061845" cy="467239"/>
          </a:xfrm>
        </p:spPr>
        <p:txBody>
          <a:bodyPr wrap="square" lIns="0" tIns="18000" rIns="0" bIns="18000" anchor="ctr" anchorCtr="0">
            <a:spAutoFit/>
          </a:bodyPr>
          <a:lstStyle/>
          <a:p>
            <a:pPr marL="0" indent="0">
              <a:spcBef>
                <a:spcPts val="0"/>
              </a:spcBef>
              <a:buSzPts val="2400"/>
              <a:buNone/>
            </a:pPr>
            <a:r>
              <a:rPr lang="en-US" sz="2800" dirty="0"/>
              <a:t>Nothing flows, everything hangs</a:t>
            </a:r>
          </a:p>
        </p:txBody>
      </p:sp>
    </p:spTree>
    <p:extLst>
      <p:ext uri="{BB962C8B-B14F-4D97-AF65-F5344CB8AC3E}">
        <p14:creationId xmlns:p14="http://schemas.microsoft.com/office/powerpoint/2010/main" val="129241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2C51-9229-EE73-57D7-39D82C5860EF}"/>
              </a:ext>
            </a:extLst>
          </p:cNvPr>
          <p:cNvSpPr>
            <a:spLocks noGrp="1"/>
          </p:cNvSpPr>
          <p:nvPr>
            <p:ph type="title"/>
          </p:nvPr>
        </p:nvSpPr>
        <p:spPr>
          <a:xfrm>
            <a:off x="521959" y="251246"/>
            <a:ext cx="11154104" cy="559572"/>
          </a:xfrm>
        </p:spPr>
        <p:txBody>
          <a:bodyPr wrap="square" lIns="0" tIns="18000" rIns="0" bIns="18000" anchor="ctr" anchorCtr="0">
            <a:spAutoFit/>
          </a:bodyPr>
          <a:lstStyle/>
          <a:p>
            <a:r>
              <a:rPr lang="en-US" sz="3400" dirty="0"/>
              <a:t>Communication Deadlock</a:t>
            </a:r>
          </a:p>
        </p:txBody>
      </p:sp>
      <p:pic>
        <p:nvPicPr>
          <p:cNvPr id="7" name="Picture 6" descr="The figure illustrates a resource deadlock in a network.&#10;Long description is available in notes, Press F6.">
            <a:extLst>
              <a:ext uri="{FF2B5EF4-FFF2-40B4-BE49-F238E27FC236}">
                <a16:creationId xmlns:a16="http://schemas.microsoft.com/office/drawing/2014/main" id="{644609E6-DD58-1B1F-A153-052A1E3B2892}"/>
              </a:ext>
            </a:extLst>
          </p:cNvPr>
          <p:cNvPicPr>
            <a:picLocks noChangeAspect="1"/>
          </p:cNvPicPr>
          <p:nvPr/>
        </p:nvPicPr>
        <p:blipFill>
          <a:blip r:embed="rId3"/>
          <a:stretch>
            <a:fillRect/>
          </a:stretch>
        </p:blipFill>
        <p:spPr>
          <a:xfrm>
            <a:off x="2123249" y="1183673"/>
            <a:ext cx="7945502" cy="4025614"/>
          </a:xfrm>
          <a:prstGeom prst="rect">
            <a:avLst/>
          </a:prstGeom>
        </p:spPr>
      </p:pic>
      <p:sp>
        <p:nvSpPr>
          <p:cNvPr id="3" name="Content Placeholder 2">
            <a:extLst>
              <a:ext uri="{FF2B5EF4-FFF2-40B4-BE49-F238E27FC236}">
                <a16:creationId xmlns:a16="http://schemas.microsoft.com/office/drawing/2014/main" id="{BF463A4B-D0AF-C5A8-7DD5-0139449A0924}"/>
              </a:ext>
            </a:extLst>
          </p:cNvPr>
          <p:cNvSpPr>
            <a:spLocks noGrp="1"/>
          </p:cNvSpPr>
          <p:nvPr>
            <p:ph sz="quarter" idx="13"/>
          </p:nvPr>
        </p:nvSpPr>
        <p:spPr>
          <a:xfrm>
            <a:off x="3763601" y="5955191"/>
            <a:ext cx="4683594" cy="313350"/>
          </a:xfrm>
        </p:spPr>
        <p:txBody>
          <a:bodyPr wrap="square" lIns="0" tIns="18000" rIns="0" bIns="18000" anchor="ctr" anchorCtr="0">
            <a:spAutoFit/>
          </a:bodyPr>
          <a:lstStyle/>
          <a:p>
            <a:pPr marL="0" indent="0">
              <a:spcBef>
                <a:spcPts val="0"/>
              </a:spcBef>
              <a:buSzPts val="2400"/>
              <a:buNone/>
            </a:pPr>
            <a:r>
              <a:rPr lang="en-US" sz="1800" dirty="0"/>
              <a:t>Figure 6.18 A resource deadlock in a network.</a:t>
            </a:r>
          </a:p>
        </p:txBody>
      </p:sp>
    </p:spTree>
    <p:extLst>
      <p:ext uri="{BB962C8B-B14F-4D97-AF65-F5344CB8AC3E}">
        <p14:creationId xmlns:p14="http://schemas.microsoft.com/office/powerpoint/2010/main" val="3369895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2C51-9229-EE73-57D7-39D82C5860EF}"/>
              </a:ext>
            </a:extLst>
          </p:cNvPr>
          <p:cNvSpPr>
            <a:spLocks noGrp="1"/>
          </p:cNvSpPr>
          <p:nvPr>
            <p:ph type="title"/>
          </p:nvPr>
        </p:nvSpPr>
        <p:spPr>
          <a:xfrm>
            <a:off x="521959" y="251246"/>
            <a:ext cx="11154104" cy="559572"/>
          </a:xfrm>
        </p:spPr>
        <p:txBody>
          <a:bodyPr wrap="square" lIns="0" tIns="18000" rIns="0" bIns="18000" anchor="ctr" anchorCtr="0">
            <a:spAutoFit/>
          </a:bodyPr>
          <a:lstStyle/>
          <a:p>
            <a:r>
              <a:rPr lang="en-US" sz="3400" dirty="0"/>
              <a:t>Starvation</a:t>
            </a:r>
          </a:p>
        </p:txBody>
      </p:sp>
      <p:pic>
        <p:nvPicPr>
          <p:cNvPr id="5" name="Picture 4" descr="An illustration of a road with 3 cars at each of the ends and in the middle. The left car is marked as yield. ">
            <a:extLst>
              <a:ext uri="{FF2B5EF4-FFF2-40B4-BE49-F238E27FC236}">
                <a16:creationId xmlns:a16="http://schemas.microsoft.com/office/drawing/2014/main" id="{334FC66C-CAAA-4C07-7C4B-7D330A1862EE}"/>
              </a:ext>
            </a:extLst>
          </p:cNvPr>
          <p:cNvPicPr>
            <a:picLocks noChangeAspect="1"/>
          </p:cNvPicPr>
          <p:nvPr/>
        </p:nvPicPr>
        <p:blipFill>
          <a:blip r:embed="rId2"/>
          <a:srcRect/>
          <a:stretch/>
        </p:blipFill>
        <p:spPr>
          <a:xfrm>
            <a:off x="2247626" y="1447034"/>
            <a:ext cx="7714679" cy="2028674"/>
          </a:xfrm>
          <a:prstGeom prst="rect">
            <a:avLst/>
          </a:prstGeom>
        </p:spPr>
      </p:pic>
      <p:sp>
        <p:nvSpPr>
          <p:cNvPr id="3" name="Content Placeholder 2">
            <a:extLst>
              <a:ext uri="{FF2B5EF4-FFF2-40B4-BE49-F238E27FC236}">
                <a16:creationId xmlns:a16="http://schemas.microsoft.com/office/drawing/2014/main" id="{BF463A4B-D0AF-C5A8-7DD5-0139449A0924}"/>
              </a:ext>
            </a:extLst>
          </p:cNvPr>
          <p:cNvSpPr>
            <a:spLocks noGrp="1"/>
          </p:cNvSpPr>
          <p:nvPr>
            <p:ph sz="quarter" idx="13"/>
          </p:nvPr>
        </p:nvSpPr>
        <p:spPr>
          <a:xfrm>
            <a:off x="519720" y="4043822"/>
            <a:ext cx="11154104" cy="1990733"/>
          </a:xfrm>
        </p:spPr>
        <p:txBody>
          <a:bodyPr wrap="square" lIns="0" tIns="18000" rIns="0" bIns="18000" anchor="ctr" anchorCtr="0">
            <a:spAutoFit/>
          </a:bodyPr>
          <a:lstStyle/>
          <a:p>
            <a:pPr marL="342900" indent="-342900">
              <a:spcBef>
                <a:spcPts val="600"/>
              </a:spcBef>
              <a:buSzPts val="2400"/>
            </a:pPr>
            <a:r>
              <a:rPr lang="en-US" sz="2800" b="1" dirty="0"/>
              <a:t>Resource: </a:t>
            </a:r>
            <a:r>
              <a:rPr lang="en-US" sz="2800" dirty="0"/>
              <a:t>The narrow bridge</a:t>
            </a:r>
          </a:p>
          <a:p>
            <a:pPr marL="342900" indent="-342900">
              <a:spcBef>
                <a:spcPts val="600"/>
              </a:spcBef>
              <a:buSzPts val="2400"/>
            </a:pPr>
            <a:r>
              <a:rPr lang="en-US" sz="2800" b="1" dirty="0"/>
              <a:t>Access:</a:t>
            </a:r>
            <a:r>
              <a:rPr lang="en-US" sz="2800" dirty="0"/>
              <a:t> Traffic from the right (the yellow car) has right of way</a:t>
            </a:r>
          </a:p>
          <a:p>
            <a:pPr marL="342900" indent="-342900">
              <a:spcBef>
                <a:spcPts val="600"/>
              </a:spcBef>
              <a:buSzPts val="2400"/>
            </a:pPr>
            <a:r>
              <a:rPr lang="en-US" sz="2800" b="1" dirty="0"/>
              <a:t>Deadlock resolution: </a:t>
            </a:r>
            <a:r>
              <a:rPr lang="en-US" sz="2800" dirty="0"/>
              <a:t>Cars back up (preemption &amp; rollback)</a:t>
            </a:r>
          </a:p>
          <a:p>
            <a:pPr marL="342900" indent="-342900">
              <a:spcBef>
                <a:spcPts val="600"/>
              </a:spcBef>
              <a:buSzPts val="2400"/>
            </a:pPr>
            <a:r>
              <a:rPr lang="en-US" sz="2800" b="1" dirty="0"/>
              <a:t>Starvation is possible</a:t>
            </a:r>
            <a:endParaRPr lang="en-US" sz="1800" dirty="0"/>
          </a:p>
        </p:txBody>
      </p:sp>
    </p:spTree>
    <p:extLst>
      <p:ext uri="{BB962C8B-B14F-4D97-AF65-F5344CB8AC3E}">
        <p14:creationId xmlns:p14="http://schemas.microsoft.com/office/powerpoint/2010/main" val="1005792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2C51-9229-EE73-57D7-39D82C5860EF}"/>
              </a:ext>
            </a:extLst>
          </p:cNvPr>
          <p:cNvSpPr>
            <a:spLocks noGrp="1"/>
          </p:cNvSpPr>
          <p:nvPr>
            <p:ph type="title"/>
          </p:nvPr>
        </p:nvSpPr>
        <p:spPr>
          <a:xfrm>
            <a:off x="521959" y="252145"/>
            <a:ext cx="11154104" cy="559572"/>
          </a:xfrm>
        </p:spPr>
        <p:txBody>
          <a:bodyPr wrap="square" lIns="0" tIns="18000" rIns="0" bIns="18000" anchor="ctr" anchorCtr="0">
            <a:spAutoFit/>
          </a:bodyPr>
          <a:lstStyle/>
          <a:p>
            <a:r>
              <a:rPr lang="en-US" sz="3400" dirty="0"/>
              <a:t>Livelock </a:t>
            </a:r>
            <a:r>
              <a:rPr lang="en-US" sz="2600" dirty="0"/>
              <a:t>(1 of 2)</a:t>
            </a:r>
          </a:p>
        </p:txBody>
      </p:sp>
      <p:pic>
        <p:nvPicPr>
          <p:cNvPr id="6" name="Picture 5" descr="A 2 part illustration of 2 crossroads with 4 cars in each direction. Both the illustrations are joined by a double headed arrow. ">
            <a:extLst>
              <a:ext uri="{FF2B5EF4-FFF2-40B4-BE49-F238E27FC236}">
                <a16:creationId xmlns:a16="http://schemas.microsoft.com/office/drawing/2014/main" id="{A7E92F92-F2B1-0B5B-D8D6-6B21C2F27139}"/>
              </a:ext>
            </a:extLst>
          </p:cNvPr>
          <p:cNvPicPr>
            <a:picLocks noChangeAspect="1"/>
          </p:cNvPicPr>
          <p:nvPr/>
        </p:nvPicPr>
        <p:blipFill>
          <a:blip r:embed="rId2"/>
          <a:stretch>
            <a:fillRect/>
          </a:stretch>
        </p:blipFill>
        <p:spPr>
          <a:xfrm>
            <a:off x="2067841" y="1323794"/>
            <a:ext cx="8074248" cy="3744246"/>
          </a:xfrm>
          <a:prstGeom prst="rect">
            <a:avLst/>
          </a:prstGeom>
        </p:spPr>
      </p:pic>
      <p:sp>
        <p:nvSpPr>
          <p:cNvPr id="3" name="Content Placeholder 2">
            <a:extLst>
              <a:ext uri="{FF2B5EF4-FFF2-40B4-BE49-F238E27FC236}">
                <a16:creationId xmlns:a16="http://schemas.microsoft.com/office/drawing/2014/main" id="{BF463A4B-D0AF-C5A8-7DD5-0139449A0924}"/>
              </a:ext>
            </a:extLst>
          </p:cNvPr>
          <p:cNvSpPr>
            <a:spLocks noGrp="1"/>
          </p:cNvSpPr>
          <p:nvPr>
            <p:ph sz="quarter" idx="13"/>
          </p:nvPr>
        </p:nvSpPr>
        <p:spPr>
          <a:xfrm>
            <a:off x="3162305" y="5221334"/>
            <a:ext cx="5403725" cy="898126"/>
          </a:xfrm>
        </p:spPr>
        <p:txBody>
          <a:bodyPr wrap="square" lIns="0" tIns="18000" rIns="0" bIns="18000" anchor="ctr" anchorCtr="0">
            <a:spAutoFit/>
          </a:bodyPr>
          <a:lstStyle/>
          <a:p>
            <a:pPr marL="0" indent="0">
              <a:spcBef>
                <a:spcPts val="600"/>
              </a:spcBef>
              <a:buSzPts val="2400"/>
              <a:buNone/>
            </a:pPr>
            <a:r>
              <a:rPr lang="en-US" sz="2800" dirty="0"/>
              <a:t>Many operations executed, but no progress</a:t>
            </a:r>
            <a:endParaRPr lang="en-US" sz="1200" dirty="0"/>
          </a:p>
        </p:txBody>
      </p:sp>
    </p:spTree>
    <p:extLst>
      <p:ext uri="{BB962C8B-B14F-4D97-AF65-F5344CB8AC3E}">
        <p14:creationId xmlns:p14="http://schemas.microsoft.com/office/powerpoint/2010/main" val="3714361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71DEE089-2287-A1C0-96FF-AF46306A0718}"/>
              </a:ext>
            </a:extLst>
          </p:cNvPr>
          <p:cNvSpPr>
            <a:spLocks noGrp="1"/>
          </p:cNvSpPr>
          <p:nvPr>
            <p:ph type="title"/>
          </p:nvPr>
        </p:nvSpPr>
        <p:spPr>
          <a:xfrm>
            <a:off x="521960" y="264821"/>
            <a:ext cx="11154103" cy="559572"/>
          </a:xfrm>
        </p:spPr>
        <p:txBody>
          <a:bodyPr wrap="square" lIns="0" tIns="18000" rIns="0" bIns="18000" anchor="ctr" anchorCtr="0">
            <a:spAutoFit/>
          </a:bodyPr>
          <a:lstStyle/>
          <a:p>
            <a:r>
              <a:rPr lang="en-US" sz="3400" dirty="0"/>
              <a:t>Conditions for Resource Deadlocks</a:t>
            </a:r>
          </a:p>
        </p:txBody>
      </p:sp>
      <p:sp>
        <p:nvSpPr>
          <p:cNvPr id="21" name="Content Placeholder 20">
            <a:extLst>
              <a:ext uri="{FF2B5EF4-FFF2-40B4-BE49-F238E27FC236}">
                <a16:creationId xmlns:a16="http://schemas.microsoft.com/office/drawing/2014/main" id="{2A6EBD72-6350-8779-AB6F-ABD822587E7D}"/>
              </a:ext>
            </a:extLst>
          </p:cNvPr>
          <p:cNvSpPr>
            <a:spLocks noGrp="1"/>
          </p:cNvSpPr>
          <p:nvPr>
            <p:ph sz="quarter" idx="12"/>
          </p:nvPr>
        </p:nvSpPr>
        <p:spPr>
          <a:xfrm>
            <a:off x="521959" y="1052021"/>
            <a:ext cx="11154103" cy="467239"/>
          </a:xfrm>
        </p:spPr>
        <p:txBody>
          <a:bodyPr wrap="square" lIns="0" tIns="18000" rIns="0" bIns="18000" anchor="ctr" anchorCtr="0">
            <a:spAutoFit/>
          </a:bodyPr>
          <a:lstStyle/>
          <a:p>
            <a:pPr marL="0" indent="0">
              <a:buNone/>
            </a:pPr>
            <a:r>
              <a:rPr lang="en-US" sz="2800" dirty="0"/>
              <a:t>Four conditions that must hold:</a:t>
            </a:r>
          </a:p>
        </p:txBody>
      </p:sp>
      <p:sp>
        <p:nvSpPr>
          <p:cNvPr id="22" name="Content Placeholder 21">
            <a:extLst>
              <a:ext uri="{FF2B5EF4-FFF2-40B4-BE49-F238E27FC236}">
                <a16:creationId xmlns:a16="http://schemas.microsoft.com/office/drawing/2014/main" id="{903B4977-7C73-51BF-86AB-3941D8CDE0FF}"/>
              </a:ext>
            </a:extLst>
          </p:cNvPr>
          <p:cNvSpPr>
            <a:spLocks noGrp="1"/>
          </p:cNvSpPr>
          <p:nvPr>
            <p:ph sz="quarter" idx="13"/>
          </p:nvPr>
        </p:nvSpPr>
        <p:spPr>
          <a:xfrm>
            <a:off x="521959" y="1584770"/>
            <a:ext cx="11154102" cy="467239"/>
          </a:xfrm>
        </p:spPr>
        <p:txBody>
          <a:bodyPr wrap="square" lIns="0" tIns="18000" rIns="0" bIns="18000" anchor="ctr" anchorCtr="0">
            <a:spAutoFit/>
          </a:bodyPr>
          <a:lstStyle/>
          <a:p>
            <a:pPr marL="944118" lvl="1" indent="-457200">
              <a:buFont typeface="+mj-lt"/>
              <a:buAutoNum type="arabicPeriod"/>
            </a:pPr>
            <a:r>
              <a:rPr lang="en-US" sz="2800" b="1" dirty="0"/>
              <a:t>Mutual exclusion</a:t>
            </a:r>
            <a:endParaRPr lang="en-US" sz="2800" dirty="0"/>
          </a:p>
        </p:txBody>
      </p:sp>
      <p:sp>
        <p:nvSpPr>
          <p:cNvPr id="23" name="Content Placeholder 22">
            <a:extLst>
              <a:ext uri="{FF2B5EF4-FFF2-40B4-BE49-F238E27FC236}">
                <a16:creationId xmlns:a16="http://schemas.microsoft.com/office/drawing/2014/main" id="{E735A7B5-144A-CE25-69A9-8F861088B7F1}"/>
              </a:ext>
            </a:extLst>
          </p:cNvPr>
          <p:cNvSpPr>
            <a:spLocks noGrp="1"/>
          </p:cNvSpPr>
          <p:nvPr>
            <p:ph sz="quarter" idx="14"/>
          </p:nvPr>
        </p:nvSpPr>
        <p:spPr>
          <a:xfrm>
            <a:off x="521959" y="2165140"/>
            <a:ext cx="11154100" cy="467239"/>
          </a:xfrm>
        </p:spPr>
        <p:txBody>
          <a:bodyPr wrap="square" lIns="0" tIns="18000" rIns="0" bIns="18000" anchor="ctr" anchorCtr="0">
            <a:spAutoFit/>
          </a:bodyPr>
          <a:lstStyle/>
          <a:p>
            <a:pPr marL="1229868" lvl="2" indent="-342900"/>
            <a:r>
              <a:rPr lang="en-US" sz="2800" dirty="0"/>
              <a:t>Each resource is assigned to at most one process</a:t>
            </a:r>
          </a:p>
        </p:txBody>
      </p:sp>
      <p:sp>
        <p:nvSpPr>
          <p:cNvPr id="24" name="Content Placeholder 23">
            <a:extLst>
              <a:ext uri="{FF2B5EF4-FFF2-40B4-BE49-F238E27FC236}">
                <a16:creationId xmlns:a16="http://schemas.microsoft.com/office/drawing/2014/main" id="{93491EDA-AE50-882B-351B-DB2285F64650}"/>
              </a:ext>
            </a:extLst>
          </p:cNvPr>
          <p:cNvSpPr>
            <a:spLocks noGrp="1"/>
          </p:cNvSpPr>
          <p:nvPr>
            <p:ph sz="quarter" idx="15"/>
          </p:nvPr>
        </p:nvSpPr>
        <p:spPr>
          <a:xfrm>
            <a:off x="521958" y="2745511"/>
            <a:ext cx="11154099" cy="467239"/>
          </a:xfrm>
        </p:spPr>
        <p:txBody>
          <a:bodyPr wrap="square" lIns="0" tIns="18000" rIns="0" bIns="18000" anchor="ctr" anchorCtr="0">
            <a:spAutoFit/>
          </a:bodyPr>
          <a:lstStyle/>
          <a:p>
            <a:pPr marL="944118" lvl="1" indent="-457200">
              <a:buFont typeface="+mj-lt"/>
              <a:buAutoNum type="arabicPeriod" startAt="2"/>
            </a:pPr>
            <a:r>
              <a:rPr lang="en-US" sz="2800" b="1" dirty="0"/>
              <a:t>Hold and wait</a:t>
            </a:r>
            <a:endParaRPr lang="en-US" sz="2800" dirty="0"/>
          </a:p>
        </p:txBody>
      </p:sp>
      <p:sp>
        <p:nvSpPr>
          <p:cNvPr id="25" name="Content Placeholder 24">
            <a:extLst>
              <a:ext uri="{FF2B5EF4-FFF2-40B4-BE49-F238E27FC236}">
                <a16:creationId xmlns:a16="http://schemas.microsoft.com/office/drawing/2014/main" id="{2C0E4479-A699-1EE7-6E57-A584ADF06980}"/>
              </a:ext>
            </a:extLst>
          </p:cNvPr>
          <p:cNvSpPr>
            <a:spLocks noGrp="1"/>
          </p:cNvSpPr>
          <p:nvPr>
            <p:ph sz="quarter" idx="16"/>
          </p:nvPr>
        </p:nvSpPr>
        <p:spPr>
          <a:xfrm>
            <a:off x="521958" y="3276017"/>
            <a:ext cx="11154099" cy="467239"/>
          </a:xfrm>
        </p:spPr>
        <p:txBody>
          <a:bodyPr wrap="square" lIns="0" tIns="18000" rIns="0" bIns="18000" anchor="ctr" anchorCtr="0">
            <a:spAutoFit/>
          </a:bodyPr>
          <a:lstStyle/>
          <a:p>
            <a:pPr marL="1229868" lvl="2" indent="-342900"/>
            <a:r>
              <a:rPr lang="en-US" sz="2800" dirty="0"/>
              <a:t>Processes can request a resource when holding another one</a:t>
            </a:r>
          </a:p>
        </p:txBody>
      </p:sp>
      <p:sp>
        <p:nvSpPr>
          <p:cNvPr id="26" name="Content Placeholder 25">
            <a:extLst>
              <a:ext uri="{FF2B5EF4-FFF2-40B4-BE49-F238E27FC236}">
                <a16:creationId xmlns:a16="http://schemas.microsoft.com/office/drawing/2014/main" id="{95AEF8FA-FBA9-B5F2-B522-70B9BB6ECA7C}"/>
              </a:ext>
            </a:extLst>
          </p:cNvPr>
          <p:cNvSpPr>
            <a:spLocks noGrp="1"/>
          </p:cNvSpPr>
          <p:nvPr>
            <p:ph sz="quarter" idx="17"/>
          </p:nvPr>
        </p:nvSpPr>
        <p:spPr>
          <a:xfrm>
            <a:off x="521958" y="3788595"/>
            <a:ext cx="11154099" cy="467239"/>
          </a:xfrm>
        </p:spPr>
        <p:txBody>
          <a:bodyPr wrap="square" lIns="0" tIns="18000" rIns="0" bIns="18000" anchor="ctr" anchorCtr="0">
            <a:spAutoFit/>
          </a:bodyPr>
          <a:lstStyle/>
          <a:p>
            <a:pPr marL="944118" lvl="1" indent="-457200">
              <a:buFont typeface="+mj-lt"/>
              <a:buAutoNum type="arabicPeriod" startAt="3"/>
            </a:pPr>
            <a:r>
              <a:rPr lang="en-US" sz="2800" b="1" dirty="0"/>
              <a:t>No preemption</a:t>
            </a:r>
            <a:endParaRPr lang="en-US" sz="2800" dirty="0"/>
          </a:p>
        </p:txBody>
      </p:sp>
      <p:sp>
        <p:nvSpPr>
          <p:cNvPr id="27" name="Content Placeholder 26">
            <a:extLst>
              <a:ext uri="{FF2B5EF4-FFF2-40B4-BE49-F238E27FC236}">
                <a16:creationId xmlns:a16="http://schemas.microsoft.com/office/drawing/2014/main" id="{764A01A9-F418-49DB-6D79-881EF0A2A140}"/>
              </a:ext>
            </a:extLst>
          </p:cNvPr>
          <p:cNvSpPr>
            <a:spLocks noGrp="1"/>
          </p:cNvSpPr>
          <p:nvPr>
            <p:ph sz="quarter" idx="18"/>
          </p:nvPr>
        </p:nvSpPr>
        <p:spPr>
          <a:xfrm>
            <a:off x="521959" y="4303545"/>
            <a:ext cx="11154098" cy="467239"/>
          </a:xfrm>
        </p:spPr>
        <p:txBody>
          <a:bodyPr wrap="square" lIns="0" tIns="18000" rIns="0" bIns="18000" anchor="ctr" anchorCtr="0">
            <a:spAutoFit/>
          </a:bodyPr>
          <a:lstStyle/>
          <a:p>
            <a:pPr marL="1229868" lvl="2" indent="-342900"/>
            <a:r>
              <a:rPr lang="en-US" sz="2800" dirty="0"/>
              <a:t>Resources cannot be taken away from a process</a:t>
            </a:r>
          </a:p>
        </p:txBody>
      </p:sp>
      <p:sp>
        <p:nvSpPr>
          <p:cNvPr id="28" name="Content Placeholder 27">
            <a:extLst>
              <a:ext uri="{FF2B5EF4-FFF2-40B4-BE49-F238E27FC236}">
                <a16:creationId xmlns:a16="http://schemas.microsoft.com/office/drawing/2014/main" id="{D36B43E8-C83D-677D-BC06-EA43F55CB9BE}"/>
              </a:ext>
            </a:extLst>
          </p:cNvPr>
          <p:cNvSpPr>
            <a:spLocks noGrp="1"/>
          </p:cNvSpPr>
          <p:nvPr>
            <p:ph sz="quarter" idx="19"/>
          </p:nvPr>
        </p:nvSpPr>
        <p:spPr>
          <a:xfrm>
            <a:off x="525469" y="4873128"/>
            <a:ext cx="11161487" cy="467239"/>
          </a:xfrm>
        </p:spPr>
        <p:txBody>
          <a:bodyPr wrap="square" lIns="0" tIns="18000" rIns="0" bIns="18000" anchor="ctr" anchorCtr="0">
            <a:spAutoFit/>
          </a:bodyPr>
          <a:lstStyle/>
          <a:p>
            <a:pPr marL="944118" lvl="1" indent="-457200">
              <a:buFont typeface="+mj-lt"/>
              <a:buAutoNum type="arabicPeriod" startAt="4"/>
            </a:pPr>
            <a:r>
              <a:rPr lang="en-US" sz="2800" b="1" dirty="0"/>
              <a:t>Circular wait condition</a:t>
            </a:r>
            <a:endParaRPr lang="en-US" sz="2800" dirty="0"/>
          </a:p>
        </p:txBody>
      </p:sp>
      <p:sp>
        <p:nvSpPr>
          <p:cNvPr id="29" name="Content Placeholder 28">
            <a:extLst>
              <a:ext uri="{FF2B5EF4-FFF2-40B4-BE49-F238E27FC236}">
                <a16:creationId xmlns:a16="http://schemas.microsoft.com/office/drawing/2014/main" id="{E1B87C7F-4D4A-11F4-241D-1D0B21C918EF}"/>
              </a:ext>
            </a:extLst>
          </p:cNvPr>
          <p:cNvSpPr>
            <a:spLocks noGrp="1"/>
          </p:cNvSpPr>
          <p:nvPr>
            <p:ph sz="quarter" idx="20"/>
          </p:nvPr>
        </p:nvSpPr>
        <p:spPr>
          <a:xfrm>
            <a:off x="522723" y="5443705"/>
            <a:ext cx="11153063" cy="898126"/>
          </a:xfrm>
        </p:spPr>
        <p:txBody>
          <a:bodyPr wrap="square" lIns="0" tIns="18000" rIns="0" bIns="18000" anchor="ctr" anchorCtr="0">
            <a:spAutoFit/>
          </a:bodyPr>
          <a:lstStyle/>
          <a:p>
            <a:pPr marL="1229868" lvl="2" indent="-342900"/>
            <a:r>
              <a:rPr lang="en-US" sz="2800" dirty="0"/>
              <a:t>Chain of two or more processes must be waiting for a resource held by next process in the chain</a:t>
            </a:r>
          </a:p>
        </p:txBody>
      </p:sp>
    </p:spTree>
    <p:extLst>
      <p:ext uri="{BB962C8B-B14F-4D97-AF65-F5344CB8AC3E}">
        <p14:creationId xmlns:p14="http://schemas.microsoft.com/office/powerpoint/2010/main" val="1688479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2C51-9229-EE73-57D7-39D82C5860EF}"/>
              </a:ext>
            </a:extLst>
          </p:cNvPr>
          <p:cNvSpPr>
            <a:spLocks noGrp="1"/>
          </p:cNvSpPr>
          <p:nvPr>
            <p:ph type="title"/>
          </p:nvPr>
        </p:nvSpPr>
        <p:spPr>
          <a:xfrm>
            <a:off x="521959" y="251246"/>
            <a:ext cx="11154104" cy="559572"/>
          </a:xfrm>
        </p:spPr>
        <p:txBody>
          <a:bodyPr wrap="square" lIns="0" tIns="18000" rIns="0" bIns="18000" anchor="ctr" anchorCtr="0">
            <a:spAutoFit/>
          </a:bodyPr>
          <a:lstStyle/>
          <a:p>
            <a:r>
              <a:rPr lang="en-US" sz="3400" dirty="0"/>
              <a:t>Deadlock Modeling (1)</a:t>
            </a:r>
          </a:p>
        </p:txBody>
      </p:sp>
      <p:pic>
        <p:nvPicPr>
          <p:cNvPr id="5" name="Picture 4" descr="The figure contains three flow diagrams labeled a, b and c.&#10;Long description1 is available in notes, Press F6.">
            <a:extLst>
              <a:ext uri="{FF2B5EF4-FFF2-40B4-BE49-F238E27FC236}">
                <a16:creationId xmlns:a16="http://schemas.microsoft.com/office/drawing/2014/main" id="{FA7C92AE-FEB8-07DF-1C6C-2435BD72A63A}"/>
              </a:ext>
            </a:extLst>
          </p:cNvPr>
          <p:cNvPicPr>
            <a:picLocks noChangeAspect="1"/>
          </p:cNvPicPr>
          <p:nvPr/>
        </p:nvPicPr>
        <p:blipFill>
          <a:blip r:embed="rId3"/>
          <a:stretch>
            <a:fillRect/>
          </a:stretch>
        </p:blipFill>
        <p:spPr>
          <a:xfrm>
            <a:off x="2745320" y="1098360"/>
            <a:ext cx="6710875" cy="2590710"/>
          </a:xfrm>
          <a:prstGeom prst="rect">
            <a:avLst/>
          </a:prstGeom>
        </p:spPr>
      </p:pic>
      <p:pic>
        <p:nvPicPr>
          <p:cNvPr id="8" name="Picture 7" descr="An illustration of a scroll with the flowchart for deadlock.&#10;Long description2 is available in notes, press F6">
            <a:extLst>
              <a:ext uri="{FF2B5EF4-FFF2-40B4-BE49-F238E27FC236}">
                <a16:creationId xmlns:a16="http://schemas.microsoft.com/office/drawing/2014/main" id="{643599A3-8BCB-44EC-1F00-636B9AB7E82B}"/>
              </a:ext>
            </a:extLst>
          </p:cNvPr>
          <p:cNvPicPr>
            <a:picLocks noChangeAspect="1"/>
          </p:cNvPicPr>
          <p:nvPr/>
        </p:nvPicPr>
        <p:blipFill>
          <a:blip r:embed="rId4"/>
          <a:stretch>
            <a:fillRect/>
          </a:stretch>
        </p:blipFill>
        <p:spPr>
          <a:xfrm>
            <a:off x="7825473" y="3776814"/>
            <a:ext cx="2359964" cy="1617506"/>
          </a:xfrm>
          <a:prstGeom prst="rect">
            <a:avLst/>
          </a:prstGeom>
        </p:spPr>
      </p:pic>
      <p:sp>
        <p:nvSpPr>
          <p:cNvPr id="3" name="Content Placeholder 2">
            <a:extLst>
              <a:ext uri="{FF2B5EF4-FFF2-40B4-BE49-F238E27FC236}">
                <a16:creationId xmlns:a16="http://schemas.microsoft.com/office/drawing/2014/main" id="{BF463A4B-D0AF-C5A8-7DD5-0139449A0924}"/>
              </a:ext>
            </a:extLst>
          </p:cNvPr>
          <p:cNvSpPr>
            <a:spLocks noGrp="1"/>
          </p:cNvSpPr>
          <p:nvPr>
            <p:ph sz="quarter" idx="13"/>
          </p:nvPr>
        </p:nvSpPr>
        <p:spPr>
          <a:xfrm>
            <a:off x="2943338" y="5603347"/>
            <a:ext cx="6321431" cy="590349"/>
          </a:xfrm>
        </p:spPr>
        <p:txBody>
          <a:bodyPr wrap="square" lIns="0" tIns="18000" rIns="0" bIns="18000" anchor="ctr" anchorCtr="0">
            <a:spAutoFit/>
          </a:bodyPr>
          <a:lstStyle/>
          <a:p>
            <a:pPr marL="0" indent="0">
              <a:spcBef>
                <a:spcPts val="600"/>
              </a:spcBef>
              <a:buSzPts val="2400"/>
              <a:buNone/>
            </a:pPr>
            <a:r>
              <a:rPr lang="en-US" sz="1800" dirty="0"/>
              <a:t>Figure 6.6 Resource allocation graphs. (a) Holding a resource. (b) Requesting a resource. (c) Deadlock.</a:t>
            </a:r>
          </a:p>
        </p:txBody>
      </p:sp>
    </p:spTree>
    <p:extLst>
      <p:ext uri="{BB962C8B-B14F-4D97-AF65-F5344CB8AC3E}">
        <p14:creationId xmlns:p14="http://schemas.microsoft.com/office/powerpoint/2010/main" val="2470730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327" y="230899"/>
            <a:ext cx="11153736" cy="559572"/>
          </a:xfrm>
        </p:spPr>
        <p:txBody>
          <a:bodyPr wrap="square" lIns="0" tIns="18000" rIns="0" bIns="18000" anchor="ctr" anchorCtr="0">
            <a:spAutoFit/>
          </a:bodyPr>
          <a:lstStyle/>
          <a:p>
            <a:r>
              <a:rPr lang="en-US" sz="3400" dirty="0"/>
              <a:t>Overview </a:t>
            </a:r>
            <a:r>
              <a:rPr lang="en-US" sz="2600" dirty="0"/>
              <a:t>(1 of 6)</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30481" y="1093439"/>
            <a:ext cx="11153736" cy="2498564"/>
          </a:xfrm>
        </p:spPr>
        <p:txBody>
          <a:bodyPr wrap="square" lIns="0" tIns="18000" rIns="0" bIns="18000" anchor="ctr" anchorCtr="0">
            <a:spAutoFit/>
          </a:bodyPr>
          <a:lstStyle/>
          <a:p>
            <a:pPr marL="342900" indent="-342900">
              <a:spcBef>
                <a:spcPts val="600"/>
              </a:spcBef>
              <a:buSzPts val="2400"/>
            </a:pPr>
            <a:r>
              <a:rPr lang="en-US" sz="2800" dirty="0"/>
              <a:t>Deadlock definition and modeling</a:t>
            </a:r>
          </a:p>
          <a:p>
            <a:pPr marL="342900" indent="-342900">
              <a:spcBef>
                <a:spcPts val="600"/>
              </a:spcBef>
              <a:buSzPts val="2400"/>
            </a:pPr>
            <a:r>
              <a:rPr lang="en-US" sz="2800" dirty="0"/>
              <a:t>Deadlock detection</a:t>
            </a:r>
          </a:p>
          <a:p>
            <a:pPr marL="342900" indent="-342900">
              <a:spcBef>
                <a:spcPts val="600"/>
              </a:spcBef>
              <a:buSzPts val="2400"/>
            </a:pPr>
            <a:r>
              <a:rPr lang="en-US" sz="2800" dirty="0"/>
              <a:t>Deadlock avoidance</a:t>
            </a:r>
          </a:p>
          <a:p>
            <a:pPr marL="342900" indent="-342900">
              <a:spcBef>
                <a:spcPts val="600"/>
              </a:spcBef>
              <a:buSzPts val="2400"/>
            </a:pPr>
            <a:r>
              <a:rPr lang="en-US" sz="2800" dirty="0"/>
              <a:t>Deadlock prevention</a:t>
            </a:r>
          </a:p>
          <a:p>
            <a:pPr marL="342900" indent="-342900">
              <a:spcBef>
                <a:spcPts val="600"/>
              </a:spcBef>
              <a:buSzPts val="2400"/>
            </a:pPr>
            <a:r>
              <a:rPr lang="en-US" sz="2800" dirty="0"/>
              <a:t>Deadlock handling in practice</a:t>
            </a:r>
          </a:p>
        </p:txBody>
      </p:sp>
    </p:spTree>
    <p:extLst>
      <p:ext uri="{BB962C8B-B14F-4D97-AF65-F5344CB8AC3E}">
        <p14:creationId xmlns:p14="http://schemas.microsoft.com/office/powerpoint/2010/main" val="1176315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2C51-9229-EE73-57D7-39D82C5860EF}"/>
              </a:ext>
            </a:extLst>
          </p:cNvPr>
          <p:cNvSpPr>
            <a:spLocks noGrp="1"/>
          </p:cNvSpPr>
          <p:nvPr>
            <p:ph type="title"/>
          </p:nvPr>
        </p:nvSpPr>
        <p:spPr>
          <a:xfrm>
            <a:off x="521959" y="260771"/>
            <a:ext cx="11154104" cy="559572"/>
          </a:xfrm>
        </p:spPr>
        <p:txBody>
          <a:bodyPr wrap="square" lIns="0" tIns="18000" rIns="0" bIns="18000" anchor="ctr" anchorCtr="0">
            <a:spAutoFit/>
          </a:bodyPr>
          <a:lstStyle/>
          <a:p>
            <a:r>
              <a:rPr lang="en-US" sz="3400" dirty="0"/>
              <a:t>Deadlock Modeling (2)</a:t>
            </a:r>
          </a:p>
        </p:txBody>
      </p:sp>
      <p:pic>
        <p:nvPicPr>
          <p:cNvPr id="6" name="Picture 5" descr="6-part illustration labeled from a to g.&#10;Long description is available in notes, press F6">
            <a:extLst>
              <a:ext uri="{FF2B5EF4-FFF2-40B4-BE49-F238E27FC236}">
                <a16:creationId xmlns:a16="http://schemas.microsoft.com/office/drawing/2014/main" id="{BBDD6550-A6FD-00B7-070C-BBC3CA8A2885}"/>
              </a:ext>
            </a:extLst>
          </p:cNvPr>
          <p:cNvPicPr>
            <a:picLocks noChangeAspect="1"/>
          </p:cNvPicPr>
          <p:nvPr/>
        </p:nvPicPr>
        <p:blipFill rotWithShape="1">
          <a:blip r:embed="rId3"/>
          <a:srcRect b="70169"/>
          <a:stretch/>
        </p:blipFill>
        <p:spPr>
          <a:xfrm>
            <a:off x="1773810" y="1194833"/>
            <a:ext cx="8644383" cy="3986978"/>
          </a:xfrm>
          <a:prstGeom prst="rect">
            <a:avLst/>
          </a:prstGeom>
        </p:spPr>
      </p:pic>
      <p:sp>
        <p:nvSpPr>
          <p:cNvPr id="3" name="Content Placeholder 2">
            <a:extLst>
              <a:ext uri="{FF2B5EF4-FFF2-40B4-BE49-F238E27FC236}">
                <a16:creationId xmlns:a16="http://schemas.microsoft.com/office/drawing/2014/main" id="{BF463A4B-D0AF-C5A8-7DD5-0139449A0924}"/>
              </a:ext>
            </a:extLst>
          </p:cNvPr>
          <p:cNvSpPr>
            <a:spLocks noGrp="1"/>
          </p:cNvSpPr>
          <p:nvPr>
            <p:ph sz="quarter" idx="13"/>
          </p:nvPr>
        </p:nvSpPr>
        <p:spPr>
          <a:xfrm>
            <a:off x="2334181" y="5741845"/>
            <a:ext cx="7542974" cy="313350"/>
          </a:xfrm>
        </p:spPr>
        <p:txBody>
          <a:bodyPr wrap="square" lIns="0" tIns="18000" rIns="0" bIns="18000" anchor="ctr" anchorCtr="0">
            <a:spAutoFit/>
          </a:bodyPr>
          <a:lstStyle/>
          <a:p>
            <a:pPr marL="0" indent="0">
              <a:spcBef>
                <a:spcPts val="600"/>
              </a:spcBef>
              <a:buSzPts val="2400"/>
              <a:buNone/>
            </a:pPr>
            <a:r>
              <a:rPr lang="en-US" sz="1800" dirty="0"/>
              <a:t>Figure 6.7 An example of how deadlock occurs and how it can be avoided.</a:t>
            </a:r>
          </a:p>
        </p:txBody>
      </p:sp>
    </p:spTree>
    <p:extLst>
      <p:ext uri="{BB962C8B-B14F-4D97-AF65-F5344CB8AC3E}">
        <p14:creationId xmlns:p14="http://schemas.microsoft.com/office/powerpoint/2010/main" val="955762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2C51-9229-EE73-57D7-39D82C5860EF}"/>
              </a:ext>
            </a:extLst>
          </p:cNvPr>
          <p:cNvSpPr>
            <a:spLocks noGrp="1"/>
          </p:cNvSpPr>
          <p:nvPr>
            <p:ph type="title"/>
          </p:nvPr>
        </p:nvSpPr>
        <p:spPr>
          <a:xfrm>
            <a:off x="521959" y="260771"/>
            <a:ext cx="11154104" cy="559572"/>
          </a:xfrm>
        </p:spPr>
        <p:txBody>
          <a:bodyPr wrap="square" lIns="0" tIns="18000" rIns="0" bIns="18000" anchor="ctr" anchorCtr="0">
            <a:spAutoFit/>
          </a:bodyPr>
          <a:lstStyle/>
          <a:p>
            <a:r>
              <a:rPr lang="en-US" sz="3400" dirty="0"/>
              <a:t>Deadlock Modeling (3)</a:t>
            </a:r>
          </a:p>
        </p:txBody>
      </p:sp>
      <p:pic>
        <p:nvPicPr>
          <p:cNvPr id="5" name="Picture 4" descr="6-part illustration labeled from h to n.&#10;Long description is available in notes, press F6">
            <a:extLst>
              <a:ext uri="{FF2B5EF4-FFF2-40B4-BE49-F238E27FC236}">
                <a16:creationId xmlns:a16="http://schemas.microsoft.com/office/drawing/2014/main" id="{BBE6AD52-19E1-F4E0-0BC7-3B49B8D90458}"/>
              </a:ext>
            </a:extLst>
          </p:cNvPr>
          <p:cNvPicPr>
            <a:picLocks noChangeAspect="1"/>
          </p:cNvPicPr>
          <p:nvPr/>
        </p:nvPicPr>
        <p:blipFill rotWithShape="1">
          <a:blip r:embed="rId3"/>
          <a:srcRect t="37475" b="23461"/>
          <a:stretch/>
        </p:blipFill>
        <p:spPr>
          <a:xfrm>
            <a:off x="2574107" y="1094347"/>
            <a:ext cx="7043786" cy="4254387"/>
          </a:xfrm>
          <a:prstGeom prst="rect">
            <a:avLst/>
          </a:prstGeom>
        </p:spPr>
      </p:pic>
      <p:sp>
        <p:nvSpPr>
          <p:cNvPr id="3" name="Content Placeholder 2">
            <a:extLst>
              <a:ext uri="{FF2B5EF4-FFF2-40B4-BE49-F238E27FC236}">
                <a16:creationId xmlns:a16="http://schemas.microsoft.com/office/drawing/2014/main" id="{BF463A4B-D0AF-C5A8-7DD5-0139449A0924}"/>
              </a:ext>
            </a:extLst>
          </p:cNvPr>
          <p:cNvSpPr>
            <a:spLocks noGrp="1"/>
          </p:cNvSpPr>
          <p:nvPr>
            <p:ph sz="quarter" idx="13"/>
          </p:nvPr>
        </p:nvSpPr>
        <p:spPr>
          <a:xfrm>
            <a:off x="2334181" y="5741846"/>
            <a:ext cx="7542974" cy="313350"/>
          </a:xfrm>
        </p:spPr>
        <p:txBody>
          <a:bodyPr wrap="square" lIns="0" tIns="18000" rIns="0" bIns="18000" anchor="ctr" anchorCtr="0">
            <a:spAutoFit/>
          </a:bodyPr>
          <a:lstStyle/>
          <a:p>
            <a:pPr marL="0" indent="0">
              <a:spcBef>
                <a:spcPts val="600"/>
              </a:spcBef>
              <a:buSzPts val="2400"/>
              <a:buNone/>
            </a:pPr>
            <a:r>
              <a:rPr lang="en-US" sz="1800" dirty="0"/>
              <a:t>Figure 6.7 An example of how deadlock occurs and how it can be avoided.</a:t>
            </a:r>
          </a:p>
        </p:txBody>
      </p:sp>
    </p:spTree>
    <p:extLst>
      <p:ext uri="{BB962C8B-B14F-4D97-AF65-F5344CB8AC3E}">
        <p14:creationId xmlns:p14="http://schemas.microsoft.com/office/powerpoint/2010/main" val="215084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2C51-9229-EE73-57D7-39D82C5860EF}"/>
              </a:ext>
            </a:extLst>
          </p:cNvPr>
          <p:cNvSpPr>
            <a:spLocks noGrp="1"/>
          </p:cNvSpPr>
          <p:nvPr>
            <p:ph type="title"/>
          </p:nvPr>
        </p:nvSpPr>
        <p:spPr>
          <a:xfrm>
            <a:off x="521959" y="260771"/>
            <a:ext cx="11154104" cy="559572"/>
          </a:xfrm>
        </p:spPr>
        <p:txBody>
          <a:bodyPr wrap="square" lIns="0" tIns="18000" rIns="0" bIns="18000" anchor="ctr" anchorCtr="0">
            <a:spAutoFit/>
          </a:bodyPr>
          <a:lstStyle/>
          <a:p>
            <a:r>
              <a:rPr lang="en-US" sz="3400" dirty="0"/>
              <a:t>Deadlock Modeling (4)</a:t>
            </a:r>
          </a:p>
        </p:txBody>
      </p:sp>
      <p:pic>
        <p:nvPicPr>
          <p:cNvPr id="6" name="Picture 5" descr="3-part illustration labeled o, p, and q.&#10;Long description is available in notes, press F6">
            <a:extLst>
              <a:ext uri="{FF2B5EF4-FFF2-40B4-BE49-F238E27FC236}">
                <a16:creationId xmlns:a16="http://schemas.microsoft.com/office/drawing/2014/main" id="{44450BFE-4DA3-91B4-5351-E15382ED6224}"/>
              </a:ext>
            </a:extLst>
          </p:cNvPr>
          <p:cNvPicPr>
            <a:picLocks noChangeAspect="1"/>
          </p:cNvPicPr>
          <p:nvPr/>
        </p:nvPicPr>
        <p:blipFill rotWithShape="1">
          <a:blip r:embed="rId3"/>
          <a:srcRect l="19144" t="82908"/>
          <a:stretch/>
        </p:blipFill>
        <p:spPr>
          <a:xfrm>
            <a:off x="1260279" y="1643645"/>
            <a:ext cx="9665657" cy="3159099"/>
          </a:xfrm>
          <a:prstGeom prst="rect">
            <a:avLst/>
          </a:prstGeom>
        </p:spPr>
      </p:pic>
      <p:sp>
        <p:nvSpPr>
          <p:cNvPr id="3" name="Content Placeholder 2">
            <a:extLst>
              <a:ext uri="{FF2B5EF4-FFF2-40B4-BE49-F238E27FC236}">
                <a16:creationId xmlns:a16="http://schemas.microsoft.com/office/drawing/2014/main" id="{BF463A4B-D0AF-C5A8-7DD5-0139449A0924}"/>
              </a:ext>
            </a:extLst>
          </p:cNvPr>
          <p:cNvSpPr>
            <a:spLocks noGrp="1"/>
          </p:cNvSpPr>
          <p:nvPr>
            <p:ph sz="quarter" idx="13"/>
          </p:nvPr>
        </p:nvSpPr>
        <p:spPr>
          <a:xfrm>
            <a:off x="2334181" y="5684697"/>
            <a:ext cx="7542974" cy="313350"/>
          </a:xfrm>
        </p:spPr>
        <p:txBody>
          <a:bodyPr wrap="square" lIns="0" tIns="18000" rIns="0" bIns="18000" anchor="ctr" anchorCtr="0">
            <a:spAutoFit/>
          </a:bodyPr>
          <a:lstStyle/>
          <a:p>
            <a:pPr marL="0" indent="0">
              <a:spcBef>
                <a:spcPts val="600"/>
              </a:spcBef>
              <a:buSzPts val="2400"/>
              <a:buNone/>
            </a:pPr>
            <a:r>
              <a:rPr lang="en-US" sz="1800" dirty="0"/>
              <a:t>Figure 6.7 An example of how deadlock occurs and how it can be avoided.</a:t>
            </a:r>
          </a:p>
        </p:txBody>
      </p:sp>
    </p:spTree>
    <p:extLst>
      <p:ext uri="{BB962C8B-B14F-4D97-AF65-F5344CB8AC3E}">
        <p14:creationId xmlns:p14="http://schemas.microsoft.com/office/powerpoint/2010/main" val="2546905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71DEE089-2287-A1C0-96FF-AF46306A0718}"/>
              </a:ext>
            </a:extLst>
          </p:cNvPr>
          <p:cNvSpPr>
            <a:spLocks noGrp="1"/>
          </p:cNvSpPr>
          <p:nvPr>
            <p:ph type="title"/>
          </p:nvPr>
        </p:nvSpPr>
        <p:spPr>
          <a:xfrm>
            <a:off x="521960" y="255296"/>
            <a:ext cx="11154103" cy="559572"/>
          </a:xfrm>
        </p:spPr>
        <p:txBody>
          <a:bodyPr wrap="square" lIns="0" tIns="18000" rIns="0" bIns="18000" anchor="ctr" anchorCtr="0">
            <a:spAutoFit/>
          </a:bodyPr>
          <a:lstStyle/>
          <a:p>
            <a:r>
              <a:rPr lang="en-US" sz="3400" dirty="0"/>
              <a:t>Deadlock Handling</a:t>
            </a:r>
          </a:p>
        </p:txBody>
      </p:sp>
      <p:sp>
        <p:nvSpPr>
          <p:cNvPr id="21" name="Content Placeholder 20">
            <a:extLst>
              <a:ext uri="{FF2B5EF4-FFF2-40B4-BE49-F238E27FC236}">
                <a16:creationId xmlns:a16="http://schemas.microsoft.com/office/drawing/2014/main" id="{2A6EBD72-6350-8779-AB6F-ABD822587E7D}"/>
              </a:ext>
            </a:extLst>
          </p:cNvPr>
          <p:cNvSpPr>
            <a:spLocks noGrp="1"/>
          </p:cNvSpPr>
          <p:nvPr>
            <p:ph sz="quarter" idx="12"/>
          </p:nvPr>
        </p:nvSpPr>
        <p:spPr>
          <a:xfrm>
            <a:off x="521959" y="1099653"/>
            <a:ext cx="11154103" cy="467239"/>
          </a:xfrm>
        </p:spPr>
        <p:txBody>
          <a:bodyPr wrap="square" lIns="0" tIns="18000" rIns="0" bIns="18000" anchor="ctr" anchorCtr="0">
            <a:spAutoFit/>
          </a:bodyPr>
          <a:lstStyle/>
          <a:p>
            <a:pPr marL="0" indent="0">
              <a:buNone/>
            </a:pPr>
            <a:r>
              <a:rPr lang="en-US" sz="2800" dirty="0"/>
              <a:t>Strategies are used for dealing with deadlocks:</a:t>
            </a:r>
            <a:endParaRPr lang="en-US" sz="1800" dirty="0"/>
          </a:p>
        </p:txBody>
      </p:sp>
      <p:sp>
        <p:nvSpPr>
          <p:cNvPr id="22" name="Content Placeholder 21">
            <a:extLst>
              <a:ext uri="{FF2B5EF4-FFF2-40B4-BE49-F238E27FC236}">
                <a16:creationId xmlns:a16="http://schemas.microsoft.com/office/drawing/2014/main" id="{903B4977-7C73-51BF-86AB-3941D8CDE0FF}"/>
              </a:ext>
            </a:extLst>
          </p:cNvPr>
          <p:cNvSpPr>
            <a:spLocks noGrp="1"/>
          </p:cNvSpPr>
          <p:nvPr>
            <p:ph sz="quarter" idx="13"/>
          </p:nvPr>
        </p:nvSpPr>
        <p:spPr>
          <a:xfrm>
            <a:off x="521959" y="1709126"/>
            <a:ext cx="11154102" cy="4022058"/>
          </a:xfrm>
        </p:spPr>
        <p:txBody>
          <a:bodyPr wrap="square" lIns="0" tIns="18000" rIns="0" bIns="18000" anchor="ctr" anchorCtr="0">
            <a:spAutoFit/>
          </a:bodyPr>
          <a:lstStyle/>
          <a:p>
            <a:pPr marL="342900" indent="-342900">
              <a:spcBef>
                <a:spcPts val="600"/>
              </a:spcBef>
            </a:pPr>
            <a:r>
              <a:rPr lang="en-US" sz="2800" b="1" dirty="0"/>
              <a:t>Ignore the problem</a:t>
            </a:r>
          </a:p>
          <a:p>
            <a:pPr marL="829818" lvl="1" indent="-342900"/>
            <a:r>
              <a:rPr lang="en-US" sz="2800" dirty="0"/>
              <a:t>No action taken</a:t>
            </a:r>
          </a:p>
          <a:p>
            <a:pPr marL="342900" indent="-342900">
              <a:spcBef>
                <a:spcPts val="600"/>
              </a:spcBef>
            </a:pPr>
            <a:r>
              <a:rPr lang="en-US" sz="2800" b="1" dirty="0"/>
              <a:t>Deadlock detection</a:t>
            </a:r>
          </a:p>
          <a:p>
            <a:pPr marL="829818" lvl="1" indent="-342900"/>
            <a:r>
              <a:rPr lang="en-US" sz="2800" dirty="0"/>
              <a:t>Detect deadlock and perform recovery actions</a:t>
            </a:r>
          </a:p>
          <a:p>
            <a:pPr marL="342900" indent="-342900">
              <a:spcBef>
                <a:spcPts val="600"/>
              </a:spcBef>
            </a:pPr>
            <a:r>
              <a:rPr lang="en-US" sz="2800" b="1" dirty="0"/>
              <a:t>Deadlock avoidance</a:t>
            </a:r>
          </a:p>
          <a:p>
            <a:pPr marL="829818" lvl="1" indent="-342900"/>
            <a:r>
              <a:rPr lang="en-US" sz="2800" dirty="0"/>
              <a:t>Carefully allocate resources to avoid deadlocks</a:t>
            </a:r>
          </a:p>
          <a:p>
            <a:pPr marL="342900" indent="-342900">
              <a:spcBef>
                <a:spcPts val="600"/>
              </a:spcBef>
            </a:pPr>
            <a:r>
              <a:rPr lang="en-US" sz="2800" b="1" dirty="0"/>
              <a:t>Deadlock prevention</a:t>
            </a:r>
          </a:p>
          <a:p>
            <a:pPr marL="829818" lvl="1" indent="-342900"/>
            <a:r>
              <a:rPr lang="en-US" sz="2800" dirty="0"/>
              <a:t>Structurally prevent any of the deadlock conditions</a:t>
            </a:r>
            <a:endParaRPr lang="en-US" sz="1800" dirty="0"/>
          </a:p>
        </p:txBody>
      </p:sp>
    </p:spTree>
    <p:extLst>
      <p:ext uri="{BB962C8B-B14F-4D97-AF65-F5344CB8AC3E}">
        <p14:creationId xmlns:p14="http://schemas.microsoft.com/office/powerpoint/2010/main" val="3325947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71DEE089-2287-A1C0-96FF-AF46306A0718}"/>
              </a:ext>
            </a:extLst>
          </p:cNvPr>
          <p:cNvSpPr>
            <a:spLocks noGrp="1"/>
          </p:cNvSpPr>
          <p:nvPr>
            <p:ph type="title"/>
          </p:nvPr>
        </p:nvSpPr>
        <p:spPr>
          <a:xfrm>
            <a:off x="521960" y="264821"/>
            <a:ext cx="8240619" cy="559572"/>
          </a:xfrm>
        </p:spPr>
        <p:txBody>
          <a:bodyPr wrap="square" lIns="0" tIns="18000" rIns="0" bIns="18000" anchor="ctr" anchorCtr="0">
            <a:spAutoFit/>
          </a:bodyPr>
          <a:lstStyle/>
          <a:p>
            <a:r>
              <a:rPr lang="en-US" sz="3400" dirty="0"/>
              <a:t>Ignore the Problem</a:t>
            </a:r>
          </a:p>
        </p:txBody>
      </p:sp>
      <p:sp>
        <p:nvSpPr>
          <p:cNvPr id="21" name="Content Placeholder 20">
            <a:extLst>
              <a:ext uri="{FF2B5EF4-FFF2-40B4-BE49-F238E27FC236}">
                <a16:creationId xmlns:a16="http://schemas.microsoft.com/office/drawing/2014/main" id="{2A6EBD72-6350-8779-AB6F-ABD822587E7D}"/>
              </a:ext>
            </a:extLst>
          </p:cNvPr>
          <p:cNvSpPr>
            <a:spLocks noGrp="1"/>
          </p:cNvSpPr>
          <p:nvPr>
            <p:ph sz="quarter" idx="12"/>
          </p:nvPr>
        </p:nvSpPr>
        <p:spPr>
          <a:xfrm>
            <a:off x="521959" y="1095703"/>
            <a:ext cx="11154104" cy="3437283"/>
          </a:xfrm>
        </p:spPr>
        <p:txBody>
          <a:bodyPr wrap="square" lIns="0" tIns="18000" rIns="0" bIns="18000" anchor="ctr" anchorCtr="0">
            <a:spAutoFit/>
          </a:bodyPr>
          <a:lstStyle/>
          <a:p>
            <a:pPr marL="342900" indent="-342900">
              <a:spcBef>
                <a:spcPts val="600"/>
              </a:spcBef>
              <a:buSzPts val="2400"/>
            </a:pPr>
            <a:r>
              <a:rPr lang="en-US" sz="2800" dirty="0"/>
              <a:t>Also known as the </a:t>
            </a:r>
            <a:r>
              <a:rPr lang="en-US" sz="2800" i="1" dirty="0"/>
              <a:t>ostrich algorithm</a:t>
            </a:r>
          </a:p>
          <a:p>
            <a:pPr marL="342900" indent="-342900">
              <a:spcBef>
                <a:spcPts val="600"/>
              </a:spcBef>
              <a:buSzPts val="2400"/>
            </a:pPr>
            <a:r>
              <a:rPr lang="en-US" sz="2800" dirty="0"/>
              <a:t>Cost-effective solution to deadlocks</a:t>
            </a:r>
          </a:p>
          <a:p>
            <a:pPr marL="342900" indent="-342900">
              <a:spcBef>
                <a:spcPts val="600"/>
              </a:spcBef>
              <a:buSzPts val="2400"/>
            </a:pPr>
            <a:r>
              <a:rPr lang="en-US" sz="2800" dirty="0"/>
              <a:t>Assumes deadlocks are rare</a:t>
            </a:r>
          </a:p>
          <a:p>
            <a:pPr marL="342900" indent="-342900">
              <a:spcBef>
                <a:spcPts val="600"/>
              </a:spcBef>
              <a:buSzPts val="2400"/>
            </a:pPr>
            <a:r>
              <a:rPr lang="en-US" sz="2800" dirty="0"/>
              <a:t>Assumes cost of handling deadlocks is high</a:t>
            </a:r>
          </a:p>
          <a:p>
            <a:pPr marL="342900" indent="-342900">
              <a:spcBef>
                <a:spcPts val="600"/>
              </a:spcBef>
              <a:buSzPts val="2400"/>
            </a:pPr>
            <a:r>
              <a:rPr lang="en-US" sz="2800" dirty="0"/>
              <a:t>Assumes effects of deadlocks are tolerable</a:t>
            </a:r>
          </a:p>
          <a:p>
            <a:pPr marL="342900" indent="-342900">
              <a:spcBef>
                <a:spcPts val="600"/>
              </a:spcBef>
              <a:buSzPts val="2400"/>
            </a:pPr>
            <a:r>
              <a:rPr lang="en-US" sz="2800" dirty="0"/>
              <a:t>Simplest solution to manage system resources, i.e., process table, inode table, swap space, etc.</a:t>
            </a:r>
          </a:p>
        </p:txBody>
      </p:sp>
    </p:spTree>
    <p:extLst>
      <p:ext uri="{BB962C8B-B14F-4D97-AF65-F5344CB8AC3E}">
        <p14:creationId xmlns:p14="http://schemas.microsoft.com/office/powerpoint/2010/main" val="2751978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71DEE089-2287-A1C0-96FF-AF46306A0718}"/>
              </a:ext>
            </a:extLst>
          </p:cNvPr>
          <p:cNvSpPr>
            <a:spLocks noGrp="1"/>
          </p:cNvSpPr>
          <p:nvPr>
            <p:ph type="title"/>
          </p:nvPr>
        </p:nvSpPr>
        <p:spPr>
          <a:xfrm>
            <a:off x="521960" y="255296"/>
            <a:ext cx="11154103" cy="559572"/>
          </a:xfrm>
        </p:spPr>
        <p:txBody>
          <a:bodyPr wrap="square" lIns="0" tIns="18000" rIns="0" bIns="18000" anchor="ctr" anchorCtr="0">
            <a:spAutoFit/>
          </a:bodyPr>
          <a:lstStyle/>
          <a:p>
            <a:r>
              <a:rPr lang="en-US" sz="3400" dirty="0"/>
              <a:t>Overview </a:t>
            </a:r>
            <a:r>
              <a:rPr lang="en-US" sz="2600" dirty="0"/>
              <a:t>(3 of 6)</a:t>
            </a:r>
          </a:p>
        </p:txBody>
      </p:sp>
      <p:sp>
        <p:nvSpPr>
          <p:cNvPr id="21" name="Content Placeholder 20">
            <a:extLst>
              <a:ext uri="{FF2B5EF4-FFF2-40B4-BE49-F238E27FC236}">
                <a16:creationId xmlns:a16="http://schemas.microsoft.com/office/drawing/2014/main" id="{2A6EBD72-6350-8779-AB6F-ABD822587E7D}"/>
              </a:ext>
            </a:extLst>
          </p:cNvPr>
          <p:cNvSpPr>
            <a:spLocks noGrp="1"/>
          </p:cNvSpPr>
          <p:nvPr>
            <p:ph sz="quarter" idx="12"/>
          </p:nvPr>
        </p:nvSpPr>
        <p:spPr>
          <a:xfrm>
            <a:off x="521959" y="1094975"/>
            <a:ext cx="11154103" cy="2498564"/>
          </a:xfrm>
        </p:spPr>
        <p:txBody>
          <a:bodyPr wrap="square" lIns="0" tIns="18000" rIns="0" bIns="18000" anchor="ctr" anchorCtr="0">
            <a:spAutoFit/>
          </a:bodyPr>
          <a:lstStyle/>
          <a:p>
            <a:pPr marL="342900" indent="-342900">
              <a:spcBef>
                <a:spcPts val="600"/>
              </a:spcBef>
              <a:buSzPts val="2400"/>
            </a:pPr>
            <a:r>
              <a:rPr lang="en-US" sz="2800" dirty="0"/>
              <a:t>Deadlock definition and modeling</a:t>
            </a:r>
          </a:p>
          <a:p>
            <a:pPr marL="342900" indent="-342900">
              <a:spcBef>
                <a:spcPts val="600"/>
              </a:spcBef>
              <a:buSzPts val="2400"/>
            </a:pPr>
            <a:r>
              <a:rPr lang="en-US" sz="2800" b="1" dirty="0">
                <a:solidFill>
                  <a:schemeClr val="tx1"/>
                </a:solidFill>
              </a:rPr>
              <a:t>Deadlock detection</a:t>
            </a:r>
          </a:p>
          <a:p>
            <a:pPr marL="342900" indent="-342900">
              <a:spcBef>
                <a:spcPts val="600"/>
              </a:spcBef>
              <a:buSzPts val="2400"/>
            </a:pPr>
            <a:r>
              <a:rPr lang="en-US" sz="2800" dirty="0"/>
              <a:t>Deadlock avoidance</a:t>
            </a:r>
          </a:p>
          <a:p>
            <a:pPr marL="342900" indent="-342900">
              <a:spcBef>
                <a:spcPts val="600"/>
              </a:spcBef>
              <a:buSzPts val="2400"/>
            </a:pPr>
            <a:r>
              <a:rPr lang="en-US" sz="2800" dirty="0"/>
              <a:t>Deadlock prevention</a:t>
            </a:r>
          </a:p>
          <a:p>
            <a:pPr marL="342900" indent="-342900">
              <a:spcBef>
                <a:spcPts val="600"/>
              </a:spcBef>
              <a:buSzPts val="2400"/>
            </a:pPr>
            <a:r>
              <a:rPr lang="en-US" sz="2800" dirty="0"/>
              <a:t>Deadlock handling in practice</a:t>
            </a:r>
            <a:endParaRPr lang="en-US" sz="1000" dirty="0"/>
          </a:p>
        </p:txBody>
      </p:sp>
    </p:spTree>
    <p:extLst>
      <p:ext uri="{BB962C8B-B14F-4D97-AF65-F5344CB8AC3E}">
        <p14:creationId xmlns:p14="http://schemas.microsoft.com/office/powerpoint/2010/main" val="2217934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71DEE089-2287-A1C0-96FF-AF46306A0718}"/>
              </a:ext>
            </a:extLst>
          </p:cNvPr>
          <p:cNvSpPr>
            <a:spLocks noGrp="1"/>
          </p:cNvSpPr>
          <p:nvPr>
            <p:ph type="title"/>
          </p:nvPr>
        </p:nvSpPr>
        <p:spPr>
          <a:xfrm>
            <a:off x="522975" y="263303"/>
            <a:ext cx="11153087" cy="559572"/>
          </a:xfrm>
        </p:spPr>
        <p:txBody>
          <a:bodyPr wrap="square" lIns="0" tIns="18000" rIns="0" bIns="18000" anchor="ctr" anchorCtr="0">
            <a:spAutoFit/>
          </a:bodyPr>
          <a:lstStyle/>
          <a:p>
            <a:r>
              <a:rPr lang="en-US" sz="3400" dirty="0"/>
              <a:t>Deadlock Detection</a:t>
            </a:r>
          </a:p>
        </p:txBody>
      </p:sp>
      <p:sp>
        <p:nvSpPr>
          <p:cNvPr id="21" name="Content Placeholder 20">
            <a:extLst>
              <a:ext uri="{FF2B5EF4-FFF2-40B4-BE49-F238E27FC236}">
                <a16:creationId xmlns:a16="http://schemas.microsoft.com/office/drawing/2014/main" id="{2A6EBD72-6350-8779-AB6F-ABD822587E7D}"/>
              </a:ext>
            </a:extLst>
          </p:cNvPr>
          <p:cNvSpPr>
            <a:spLocks noGrp="1"/>
          </p:cNvSpPr>
          <p:nvPr>
            <p:ph sz="quarter" idx="12"/>
          </p:nvPr>
        </p:nvSpPr>
        <p:spPr>
          <a:xfrm>
            <a:off x="522974" y="1093788"/>
            <a:ext cx="11153087" cy="1990733"/>
          </a:xfrm>
        </p:spPr>
        <p:txBody>
          <a:bodyPr wrap="square" lIns="0" tIns="18000" rIns="0" bIns="18000" anchor="ctr" anchorCtr="0">
            <a:spAutoFit/>
          </a:bodyPr>
          <a:lstStyle/>
          <a:p>
            <a:pPr marL="342900" indent="-342900">
              <a:spcBef>
                <a:spcPts val="600"/>
              </a:spcBef>
              <a:buSzPts val="2400"/>
            </a:pPr>
            <a:r>
              <a:rPr lang="en-US" sz="2800" dirty="0"/>
              <a:t>Detection</a:t>
            </a:r>
          </a:p>
          <a:p>
            <a:pPr marL="829818" lvl="1" indent="-342900">
              <a:buSzPts val="2400"/>
            </a:pPr>
            <a:r>
              <a:rPr lang="en-US" sz="2800" dirty="0"/>
              <a:t>Check for cycles in the resource allocation graph</a:t>
            </a:r>
          </a:p>
          <a:p>
            <a:pPr marL="829818" lvl="1" indent="-342900">
              <a:buSzPts val="2400"/>
            </a:pPr>
            <a:r>
              <a:rPr lang="en-US" sz="2800" dirty="0"/>
              <a:t>Track progress and time out</a:t>
            </a:r>
          </a:p>
          <a:p>
            <a:pPr marL="829818" lvl="1" indent="-342900">
              <a:buSzPts val="2400"/>
            </a:pPr>
            <a:r>
              <a:rPr lang="en-US" sz="2800" dirty="0"/>
              <a:t>Explicit detection (e.g., </a:t>
            </a:r>
            <a:r>
              <a:rPr lang="en-US" sz="2800" spc="-350" dirty="0"/>
              <a:t>O O </a:t>
            </a:r>
            <a:r>
              <a:rPr lang="en-US" sz="2800" dirty="0"/>
              <a:t>M)</a:t>
            </a:r>
          </a:p>
        </p:txBody>
      </p:sp>
      <p:sp>
        <p:nvSpPr>
          <p:cNvPr id="2" name="Content Placeholder 1">
            <a:extLst>
              <a:ext uri="{FF2B5EF4-FFF2-40B4-BE49-F238E27FC236}">
                <a16:creationId xmlns:a16="http://schemas.microsoft.com/office/drawing/2014/main" id="{0440A67D-3E07-5B1A-B591-A7464BB9730A}"/>
              </a:ext>
            </a:extLst>
          </p:cNvPr>
          <p:cNvSpPr>
            <a:spLocks noGrp="1"/>
          </p:cNvSpPr>
          <p:nvPr>
            <p:ph sz="quarter" idx="13"/>
          </p:nvPr>
        </p:nvSpPr>
        <p:spPr>
          <a:xfrm>
            <a:off x="522978" y="3244254"/>
            <a:ext cx="11153086" cy="1329013"/>
          </a:xfrm>
        </p:spPr>
        <p:txBody>
          <a:bodyPr wrap="square" lIns="0" tIns="18000" rIns="0" bIns="18000" anchor="ctr" anchorCtr="0">
            <a:spAutoFit/>
          </a:bodyPr>
          <a:lstStyle/>
          <a:p>
            <a:pPr marL="0" indent="0">
              <a:spcBef>
                <a:spcPts val="600"/>
              </a:spcBef>
              <a:buSzPts val="2400"/>
              <a:buNone/>
            </a:pPr>
            <a:r>
              <a:rPr lang="en-US" sz="2800" dirty="0"/>
              <a:t>Useful in practice when simple and efficient detection mechanisms (e.g., progress tracking or explicit detection) along with recovery actions are available</a:t>
            </a:r>
          </a:p>
        </p:txBody>
      </p:sp>
    </p:spTree>
    <p:extLst>
      <p:ext uri="{BB962C8B-B14F-4D97-AF65-F5344CB8AC3E}">
        <p14:creationId xmlns:p14="http://schemas.microsoft.com/office/powerpoint/2010/main" val="1053530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0DCA-B437-098B-366F-8302E218E85E}"/>
              </a:ext>
            </a:extLst>
          </p:cNvPr>
          <p:cNvSpPr>
            <a:spLocks noGrp="1"/>
          </p:cNvSpPr>
          <p:nvPr>
            <p:ph type="title"/>
          </p:nvPr>
        </p:nvSpPr>
        <p:spPr>
          <a:xfrm>
            <a:off x="521959" y="266502"/>
            <a:ext cx="11154104" cy="559572"/>
          </a:xfrm>
        </p:spPr>
        <p:txBody>
          <a:bodyPr wrap="square" lIns="0" tIns="18000" rIns="0" bIns="18000" anchor="ctr" anchorCtr="0">
            <a:spAutoFit/>
          </a:bodyPr>
          <a:lstStyle/>
          <a:p>
            <a:r>
              <a:rPr lang="en-US" sz="3400" dirty="0"/>
              <a:t>Detecting Cycles with One Resource of Each Type (1)</a:t>
            </a:r>
          </a:p>
        </p:txBody>
      </p:sp>
      <p:sp>
        <p:nvSpPr>
          <p:cNvPr id="3" name="Content Placeholder 2">
            <a:extLst>
              <a:ext uri="{FF2B5EF4-FFF2-40B4-BE49-F238E27FC236}">
                <a16:creationId xmlns:a16="http://schemas.microsoft.com/office/drawing/2014/main" id="{EAB8E160-C09E-BD26-BD1C-1CA5164B330E}"/>
              </a:ext>
            </a:extLst>
          </p:cNvPr>
          <p:cNvSpPr>
            <a:spLocks noGrp="1"/>
          </p:cNvSpPr>
          <p:nvPr>
            <p:ph sz="quarter" idx="12"/>
          </p:nvPr>
        </p:nvSpPr>
        <p:spPr>
          <a:xfrm>
            <a:off x="521959" y="1092353"/>
            <a:ext cx="11154104" cy="467239"/>
          </a:xfrm>
        </p:spPr>
        <p:txBody>
          <a:bodyPr wrap="square" lIns="0" tIns="18000" rIns="0" bIns="18000" anchor="ctr" anchorCtr="0">
            <a:spAutoFit/>
          </a:bodyPr>
          <a:lstStyle/>
          <a:p>
            <a:pPr marL="0" indent="0">
              <a:buNone/>
            </a:pPr>
            <a:r>
              <a:rPr lang="en-US" sz="2800" dirty="0"/>
              <a:t>Example of a system – is it deadlocked?</a:t>
            </a:r>
          </a:p>
        </p:txBody>
      </p:sp>
      <p:sp>
        <p:nvSpPr>
          <p:cNvPr id="4" name="Content Placeholder 3">
            <a:extLst>
              <a:ext uri="{FF2B5EF4-FFF2-40B4-BE49-F238E27FC236}">
                <a16:creationId xmlns:a16="http://schemas.microsoft.com/office/drawing/2014/main" id="{2703696F-865F-E909-79DC-1A6EA6D1BEDB}"/>
              </a:ext>
            </a:extLst>
          </p:cNvPr>
          <p:cNvSpPr>
            <a:spLocks noGrp="1"/>
          </p:cNvSpPr>
          <p:nvPr>
            <p:ph sz="quarter" idx="13"/>
          </p:nvPr>
        </p:nvSpPr>
        <p:spPr>
          <a:xfrm>
            <a:off x="521959" y="1780879"/>
            <a:ext cx="11154105" cy="3514227"/>
          </a:xfrm>
        </p:spPr>
        <p:txBody>
          <a:bodyPr wrap="square" lIns="0" tIns="18000" rIns="0" bIns="18000" anchor="ctr" anchorCtr="0">
            <a:spAutoFit/>
          </a:bodyPr>
          <a:lstStyle/>
          <a:p>
            <a:pPr marL="944118" lvl="1" indent="-457200">
              <a:buSzPts val="2400"/>
              <a:buFont typeface="+mj-lt"/>
              <a:buAutoNum type="arabicPeriod"/>
            </a:pPr>
            <a:r>
              <a:rPr lang="en-US" sz="2800" dirty="0"/>
              <a:t>Process A holds R, wants S</a:t>
            </a:r>
          </a:p>
          <a:p>
            <a:pPr marL="944118" lvl="1" indent="-457200">
              <a:buSzPts val="2400"/>
              <a:buFont typeface="+mj-lt"/>
              <a:buAutoNum type="arabicPeriod"/>
            </a:pPr>
            <a:r>
              <a:rPr lang="en-US" sz="2800" dirty="0"/>
              <a:t>Process B holds nothing, wants T</a:t>
            </a:r>
          </a:p>
          <a:p>
            <a:pPr marL="944118" lvl="1" indent="-457200">
              <a:buSzPts val="2400"/>
              <a:buFont typeface="+mj-lt"/>
              <a:buAutoNum type="arabicPeriod"/>
            </a:pPr>
            <a:r>
              <a:rPr lang="en-US" sz="2800" dirty="0"/>
              <a:t>Process C holds nothing, wants S</a:t>
            </a:r>
          </a:p>
          <a:p>
            <a:pPr marL="944118" lvl="1" indent="-457200">
              <a:buSzPts val="2400"/>
              <a:buFont typeface="+mj-lt"/>
              <a:buAutoNum type="arabicPeriod"/>
            </a:pPr>
            <a:r>
              <a:rPr lang="en-US" sz="2800" dirty="0"/>
              <a:t>Process D holds U, wants S and T</a:t>
            </a:r>
          </a:p>
          <a:p>
            <a:pPr marL="944118" lvl="1" indent="-457200">
              <a:buSzPts val="2400"/>
              <a:buFont typeface="+mj-lt"/>
              <a:buAutoNum type="arabicPeriod"/>
            </a:pPr>
            <a:r>
              <a:rPr lang="en-US" sz="2800" dirty="0"/>
              <a:t>Process E holds T, wants V</a:t>
            </a:r>
          </a:p>
          <a:p>
            <a:pPr marL="944118" lvl="1" indent="-457200">
              <a:buSzPts val="2400"/>
              <a:buFont typeface="+mj-lt"/>
              <a:buAutoNum type="arabicPeriod"/>
            </a:pPr>
            <a:r>
              <a:rPr lang="en-US" sz="2800" dirty="0"/>
              <a:t>Process F holds W, wants S</a:t>
            </a:r>
          </a:p>
          <a:p>
            <a:pPr marL="944118" lvl="1" indent="-457200">
              <a:buSzPts val="2400"/>
              <a:buFont typeface="+mj-lt"/>
              <a:buAutoNum type="arabicPeriod"/>
            </a:pPr>
            <a:r>
              <a:rPr lang="en-US" sz="2800" dirty="0"/>
              <a:t>Process G holds V, wants U</a:t>
            </a:r>
          </a:p>
        </p:txBody>
      </p:sp>
    </p:spTree>
    <p:extLst>
      <p:ext uri="{BB962C8B-B14F-4D97-AF65-F5344CB8AC3E}">
        <p14:creationId xmlns:p14="http://schemas.microsoft.com/office/powerpoint/2010/main" val="3766333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0DCA-B437-098B-366F-8302E218E85E}"/>
              </a:ext>
            </a:extLst>
          </p:cNvPr>
          <p:cNvSpPr>
            <a:spLocks noGrp="1"/>
          </p:cNvSpPr>
          <p:nvPr>
            <p:ph type="title"/>
          </p:nvPr>
        </p:nvSpPr>
        <p:spPr>
          <a:xfrm>
            <a:off x="521959" y="266502"/>
            <a:ext cx="11154104" cy="559572"/>
          </a:xfrm>
        </p:spPr>
        <p:txBody>
          <a:bodyPr wrap="square" lIns="0" tIns="18000" rIns="0" bIns="18000" anchor="ctr" anchorCtr="0">
            <a:spAutoFit/>
          </a:bodyPr>
          <a:lstStyle/>
          <a:p>
            <a:r>
              <a:rPr lang="en-US" sz="3400" dirty="0"/>
              <a:t>Detecting Cycles with One Resource of Each Type (2)</a:t>
            </a:r>
          </a:p>
        </p:txBody>
      </p:sp>
      <p:pic>
        <p:nvPicPr>
          <p:cNvPr id="6" name="Picture 5" descr="The figure labeled a and b illustrates a resource graph and a cycle extracted from it.&#10;Long description is available in notes, Press F6.">
            <a:extLst>
              <a:ext uri="{FF2B5EF4-FFF2-40B4-BE49-F238E27FC236}">
                <a16:creationId xmlns:a16="http://schemas.microsoft.com/office/drawing/2014/main" id="{722219C0-07FB-4347-FC54-6ED04EDAC1F6}"/>
              </a:ext>
            </a:extLst>
          </p:cNvPr>
          <p:cNvPicPr>
            <a:picLocks noChangeAspect="1"/>
          </p:cNvPicPr>
          <p:nvPr/>
        </p:nvPicPr>
        <p:blipFill>
          <a:blip r:embed="rId3"/>
          <a:stretch>
            <a:fillRect/>
          </a:stretch>
        </p:blipFill>
        <p:spPr>
          <a:xfrm>
            <a:off x="1843901" y="1341269"/>
            <a:ext cx="8504876" cy="3852694"/>
          </a:xfrm>
          <a:prstGeom prst="rect">
            <a:avLst/>
          </a:prstGeom>
        </p:spPr>
      </p:pic>
      <p:sp>
        <p:nvSpPr>
          <p:cNvPr id="3" name="Content Placeholder 2">
            <a:extLst>
              <a:ext uri="{FF2B5EF4-FFF2-40B4-BE49-F238E27FC236}">
                <a16:creationId xmlns:a16="http://schemas.microsoft.com/office/drawing/2014/main" id="{EAB8E160-C09E-BD26-BD1C-1CA5164B330E}"/>
              </a:ext>
            </a:extLst>
          </p:cNvPr>
          <p:cNvSpPr>
            <a:spLocks noGrp="1"/>
          </p:cNvSpPr>
          <p:nvPr>
            <p:ph sz="quarter" idx="12"/>
          </p:nvPr>
        </p:nvSpPr>
        <p:spPr>
          <a:xfrm>
            <a:off x="2919429" y="5863887"/>
            <a:ext cx="6359164" cy="313350"/>
          </a:xfrm>
        </p:spPr>
        <p:txBody>
          <a:bodyPr wrap="square" lIns="0" tIns="18000" rIns="0" bIns="18000" anchor="ctr" anchorCtr="0">
            <a:spAutoFit/>
          </a:bodyPr>
          <a:lstStyle/>
          <a:p>
            <a:pPr marL="0" indent="0">
              <a:buNone/>
            </a:pPr>
            <a:r>
              <a:rPr lang="en-US" sz="1800" dirty="0"/>
              <a:t>Figure 6.8 (a) A resource graph. (b) A cycle extracted from (a).</a:t>
            </a:r>
          </a:p>
        </p:txBody>
      </p:sp>
    </p:spTree>
    <p:extLst>
      <p:ext uri="{BB962C8B-B14F-4D97-AF65-F5344CB8AC3E}">
        <p14:creationId xmlns:p14="http://schemas.microsoft.com/office/powerpoint/2010/main" val="68283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0DCA-B437-098B-366F-8302E218E85E}"/>
              </a:ext>
            </a:extLst>
          </p:cNvPr>
          <p:cNvSpPr>
            <a:spLocks noGrp="1"/>
          </p:cNvSpPr>
          <p:nvPr>
            <p:ph type="title"/>
          </p:nvPr>
        </p:nvSpPr>
        <p:spPr>
          <a:xfrm>
            <a:off x="521959" y="264821"/>
            <a:ext cx="11154104" cy="559572"/>
          </a:xfrm>
        </p:spPr>
        <p:txBody>
          <a:bodyPr wrap="square" lIns="0" tIns="18000" rIns="0" bIns="18000" anchor="ctr" anchorCtr="0">
            <a:spAutoFit/>
          </a:bodyPr>
          <a:lstStyle/>
          <a:p>
            <a:r>
              <a:rPr lang="en-US" sz="3400" dirty="0"/>
              <a:t>Algorithm to Detect Cycles (1)</a:t>
            </a:r>
          </a:p>
        </p:txBody>
      </p:sp>
      <p:sp>
        <p:nvSpPr>
          <p:cNvPr id="3" name="Content Placeholder 2">
            <a:extLst>
              <a:ext uri="{FF2B5EF4-FFF2-40B4-BE49-F238E27FC236}">
                <a16:creationId xmlns:a16="http://schemas.microsoft.com/office/drawing/2014/main" id="{EAB8E160-C09E-BD26-BD1C-1CA5164B330E}"/>
              </a:ext>
            </a:extLst>
          </p:cNvPr>
          <p:cNvSpPr>
            <a:spLocks noGrp="1"/>
          </p:cNvSpPr>
          <p:nvPr>
            <p:ph sz="quarter" idx="12"/>
          </p:nvPr>
        </p:nvSpPr>
        <p:spPr>
          <a:xfrm>
            <a:off x="521959" y="1091965"/>
            <a:ext cx="11154104" cy="2775563"/>
          </a:xfrm>
        </p:spPr>
        <p:txBody>
          <a:bodyPr wrap="square" lIns="0" tIns="18000" rIns="0" bIns="18000" anchor="ctr" anchorCtr="0">
            <a:spAutoFit/>
          </a:bodyPr>
          <a:lstStyle/>
          <a:p>
            <a:pPr marL="457200" indent="-457200">
              <a:spcBef>
                <a:spcPts val="600"/>
              </a:spcBef>
              <a:buSzPts val="2400"/>
              <a:buFont typeface="+mj-lt"/>
              <a:buAutoNum type="arabicPeriod"/>
            </a:pPr>
            <a:r>
              <a:rPr lang="en-US" sz="2800" dirty="0"/>
              <a:t>For each node, </a:t>
            </a:r>
            <a:r>
              <a:rPr lang="en-US" sz="2800" b="1" dirty="0"/>
              <a:t>N</a:t>
            </a:r>
            <a:r>
              <a:rPr lang="en-US" sz="2800" dirty="0"/>
              <a:t> in the graph, perform following five steps with </a:t>
            </a:r>
            <a:r>
              <a:rPr lang="en-US" sz="2800" b="1" dirty="0"/>
              <a:t>N</a:t>
            </a:r>
            <a:r>
              <a:rPr lang="en-US" sz="2800" dirty="0"/>
              <a:t> as starting node.</a:t>
            </a:r>
          </a:p>
          <a:p>
            <a:pPr marL="457200" indent="-457200">
              <a:spcBef>
                <a:spcPts val="600"/>
              </a:spcBef>
              <a:buSzPts val="2400"/>
              <a:buFont typeface="+mj-lt"/>
              <a:buAutoNum type="arabicPeriod"/>
            </a:pPr>
            <a:r>
              <a:rPr lang="en-US" sz="2800" dirty="0"/>
              <a:t>Initialize </a:t>
            </a:r>
            <a:r>
              <a:rPr lang="en-US" sz="2800" b="1" dirty="0"/>
              <a:t>L</a:t>
            </a:r>
            <a:r>
              <a:rPr lang="en-US" sz="2800" dirty="0"/>
              <a:t> to empty list, and designate all arcs as unmarked.</a:t>
            </a:r>
          </a:p>
          <a:p>
            <a:pPr marL="457200" indent="-457200">
              <a:spcBef>
                <a:spcPts val="600"/>
              </a:spcBef>
              <a:buSzPts val="2400"/>
              <a:buFont typeface="+mj-lt"/>
              <a:buAutoNum type="arabicPeriod"/>
            </a:pPr>
            <a:r>
              <a:rPr lang="en-US" sz="2800" dirty="0"/>
              <a:t>Add current node to end of L, check to see if node now appears in L two times. If so, graph contains a cycle (listed in L) and algorithm terminates</a:t>
            </a:r>
            <a:endParaRPr lang="en-US" sz="1800" dirty="0"/>
          </a:p>
        </p:txBody>
      </p:sp>
    </p:spTree>
    <p:extLst>
      <p:ext uri="{BB962C8B-B14F-4D97-AF65-F5344CB8AC3E}">
        <p14:creationId xmlns:p14="http://schemas.microsoft.com/office/powerpoint/2010/main" val="1063039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2325" y="230899"/>
            <a:ext cx="11153738" cy="559572"/>
          </a:xfrm>
        </p:spPr>
        <p:txBody>
          <a:bodyPr wrap="square" lIns="0" tIns="18000" rIns="0" bIns="18000" anchor="ctr" anchorCtr="0">
            <a:spAutoFit/>
          </a:bodyPr>
          <a:lstStyle/>
          <a:p>
            <a:r>
              <a:rPr lang="en-US" sz="3400" dirty="0"/>
              <a:t>Overview </a:t>
            </a:r>
            <a:r>
              <a:rPr lang="en-US" sz="2600" dirty="0"/>
              <a:t>(2 of 6)</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1853" y="1093433"/>
            <a:ext cx="11153738" cy="2498564"/>
          </a:xfrm>
        </p:spPr>
        <p:txBody>
          <a:bodyPr wrap="square" lIns="0" tIns="18000" rIns="0" bIns="18000" anchor="ctr" anchorCtr="0">
            <a:spAutoFit/>
          </a:bodyPr>
          <a:lstStyle/>
          <a:p>
            <a:pPr marL="342900" indent="-342900">
              <a:spcBef>
                <a:spcPts val="600"/>
              </a:spcBef>
              <a:buSzPts val="2400"/>
            </a:pPr>
            <a:r>
              <a:rPr lang="en-US" sz="2800" b="1" dirty="0">
                <a:solidFill>
                  <a:schemeClr val="tx1"/>
                </a:solidFill>
              </a:rPr>
              <a:t>Deadlock definition and modeling</a:t>
            </a:r>
          </a:p>
          <a:p>
            <a:pPr marL="342900" indent="-342900">
              <a:spcBef>
                <a:spcPts val="600"/>
              </a:spcBef>
              <a:buSzPts val="2400"/>
            </a:pPr>
            <a:r>
              <a:rPr lang="en-US" sz="2800" dirty="0"/>
              <a:t>Deadlock detection</a:t>
            </a:r>
          </a:p>
          <a:p>
            <a:pPr marL="342900" indent="-342900">
              <a:spcBef>
                <a:spcPts val="600"/>
              </a:spcBef>
              <a:buSzPts val="2400"/>
            </a:pPr>
            <a:r>
              <a:rPr lang="en-US" sz="2800" dirty="0"/>
              <a:t>Deadlock avoidance</a:t>
            </a:r>
          </a:p>
          <a:p>
            <a:pPr marL="342900" indent="-342900">
              <a:spcBef>
                <a:spcPts val="600"/>
              </a:spcBef>
              <a:buSzPts val="2400"/>
            </a:pPr>
            <a:r>
              <a:rPr lang="en-US" sz="2800" dirty="0"/>
              <a:t>Deadlock prevention</a:t>
            </a:r>
          </a:p>
          <a:p>
            <a:pPr marL="342900" indent="-342900">
              <a:spcBef>
                <a:spcPts val="600"/>
              </a:spcBef>
              <a:buSzPts val="2400"/>
            </a:pPr>
            <a:r>
              <a:rPr lang="en-US" sz="2800" dirty="0"/>
              <a:t>Deadlock handling in practice</a:t>
            </a:r>
            <a:endParaRPr lang="en-US" sz="1800" dirty="0"/>
          </a:p>
        </p:txBody>
      </p:sp>
    </p:spTree>
    <p:extLst>
      <p:ext uri="{BB962C8B-B14F-4D97-AF65-F5344CB8AC3E}">
        <p14:creationId xmlns:p14="http://schemas.microsoft.com/office/powerpoint/2010/main" val="1549216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0DCA-B437-098B-366F-8302E218E85E}"/>
              </a:ext>
            </a:extLst>
          </p:cNvPr>
          <p:cNvSpPr>
            <a:spLocks noGrp="1"/>
          </p:cNvSpPr>
          <p:nvPr>
            <p:ph type="title"/>
          </p:nvPr>
        </p:nvSpPr>
        <p:spPr>
          <a:xfrm>
            <a:off x="521959" y="264821"/>
            <a:ext cx="11154104" cy="559572"/>
          </a:xfrm>
        </p:spPr>
        <p:txBody>
          <a:bodyPr wrap="square" lIns="0" tIns="18000" rIns="0" bIns="18000" anchor="ctr" anchorCtr="0">
            <a:spAutoFit/>
          </a:bodyPr>
          <a:lstStyle/>
          <a:p>
            <a:r>
              <a:rPr lang="en-US" sz="3400" dirty="0"/>
              <a:t>Algorithm to Detect Cycles (2)</a:t>
            </a:r>
          </a:p>
        </p:txBody>
      </p:sp>
      <p:sp>
        <p:nvSpPr>
          <p:cNvPr id="3" name="Content Placeholder 2">
            <a:extLst>
              <a:ext uri="{FF2B5EF4-FFF2-40B4-BE49-F238E27FC236}">
                <a16:creationId xmlns:a16="http://schemas.microsoft.com/office/drawing/2014/main" id="{EAB8E160-C09E-BD26-BD1C-1CA5164B330E}"/>
              </a:ext>
            </a:extLst>
          </p:cNvPr>
          <p:cNvSpPr>
            <a:spLocks noGrp="1"/>
          </p:cNvSpPr>
          <p:nvPr>
            <p:ph sz="quarter" idx="12"/>
          </p:nvPr>
        </p:nvSpPr>
        <p:spPr>
          <a:xfrm>
            <a:off x="521959" y="1095595"/>
            <a:ext cx="11154104" cy="3206450"/>
          </a:xfrm>
        </p:spPr>
        <p:txBody>
          <a:bodyPr wrap="square" lIns="0" tIns="18000" rIns="0" bIns="18000" anchor="ctr" anchorCtr="0">
            <a:spAutoFit/>
          </a:bodyPr>
          <a:lstStyle/>
          <a:p>
            <a:pPr marL="457200" indent="-457200">
              <a:spcBef>
                <a:spcPts val="600"/>
              </a:spcBef>
              <a:buSzPts val="2400"/>
              <a:buFont typeface="+mj-lt"/>
              <a:buAutoNum type="arabicPeriod" startAt="4"/>
            </a:pPr>
            <a:r>
              <a:rPr lang="en-US" sz="2800" dirty="0"/>
              <a:t>From given node, see if there are any unmarked outgoing arcs. If so, go to step 5; if not, go to step 6.</a:t>
            </a:r>
          </a:p>
          <a:p>
            <a:pPr marL="457200" indent="-457200">
              <a:spcBef>
                <a:spcPts val="600"/>
              </a:spcBef>
              <a:buSzPts val="2400"/>
              <a:buFont typeface="+mj-lt"/>
              <a:buAutoNum type="arabicPeriod" startAt="4"/>
            </a:pPr>
            <a:r>
              <a:rPr lang="en-US" sz="2800" dirty="0"/>
              <a:t>Pick unmarked outgoing arc at random, mark it. Then follow to new current node and go to step 3.</a:t>
            </a:r>
          </a:p>
          <a:p>
            <a:pPr marL="457200" indent="-457200">
              <a:spcBef>
                <a:spcPts val="600"/>
              </a:spcBef>
              <a:buSzPts val="2400"/>
              <a:buFont typeface="+mj-lt"/>
              <a:buAutoNum type="arabicPeriod" startAt="4"/>
            </a:pPr>
            <a:r>
              <a:rPr lang="en-US" sz="2800" dirty="0"/>
              <a:t>If this is initial node, graph does not contain cycles, algorithm terminates. Otherwise, dead end. Remove it and go back to the previous node.</a:t>
            </a:r>
            <a:endParaRPr lang="en-US" sz="1200" dirty="0"/>
          </a:p>
        </p:txBody>
      </p:sp>
    </p:spTree>
    <p:extLst>
      <p:ext uri="{BB962C8B-B14F-4D97-AF65-F5344CB8AC3E}">
        <p14:creationId xmlns:p14="http://schemas.microsoft.com/office/powerpoint/2010/main" val="3953224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0DCA-B437-098B-366F-8302E218E85E}"/>
              </a:ext>
            </a:extLst>
          </p:cNvPr>
          <p:cNvSpPr>
            <a:spLocks noGrp="1"/>
          </p:cNvSpPr>
          <p:nvPr>
            <p:ph type="title"/>
          </p:nvPr>
        </p:nvSpPr>
        <p:spPr>
          <a:xfrm>
            <a:off x="521959" y="281119"/>
            <a:ext cx="11154104" cy="1082792"/>
          </a:xfrm>
        </p:spPr>
        <p:txBody>
          <a:bodyPr wrap="square" lIns="0" tIns="18000" rIns="0" bIns="18000" anchor="ctr" anchorCtr="0">
            <a:spAutoFit/>
          </a:bodyPr>
          <a:lstStyle/>
          <a:p>
            <a:r>
              <a:rPr lang="en-US" sz="3400" dirty="0"/>
              <a:t>Detecting Cycles with Multiple Resources of Each Type </a:t>
            </a:r>
            <a:r>
              <a:rPr lang="en-US" sz="2600" dirty="0"/>
              <a:t>(1 of 3)</a:t>
            </a:r>
          </a:p>
        </p:txBody>
      </p:sp>
      <p:pic>
        <p:nvPicPr>
          <p:cNvPr id="5" name="Picture 4" descr="The figure illustrates the four data structures needed by the deadlock detection algorithm.&#10;Long description is available in notes, Press F6.">
            <a:extLst>
              <a:ext uri="{FF2B5EF4-FFF2-40B4-BE49-F238E27FC236}">
                <a16:creationId xmlns:a16="http://schemas.microsoft.com/office/drawing/2014/main" id="{105CFD83-E222-EA5F-9362-33968EB57EE7}"/>
              </a:ext>
            </a:extLst>
          </p:cNvPr>
          <p:cNvPicPr>
            <a:picLocks noChangeAspect="1"/>
          </p:cNvPicPr>
          <p:nvPr/>
        </p:nvPicPr>
        <p:blipFill>
          <a:blip r:embed="rId3"/>
          <a:stretch>
            <a:fillRect/>
          </a:stretch>
        </p:blipFill>
        <p:spPr>
          <a:xfrm>
            <a:off x="1687348" y="1536894"/>
            <a:ext cx="8817306" cy="3600126"/>
          </a:xfrm>
          <a:prstGeom prst="rect">
            <a:avLst/>
          </a:prstGeom>
        </p:spPr>
      </p:pic>
      <p:sp>
        <p:nvSpPr>
          <p:cNvPr id="3" name="Content Placeholder 2">
            <a:extLst>
              <a:ext uri="{FF2B5EF4-FFF2-40B4-BE49-F238E27FC236}">
                <a16:creationId xmlns:a16="http://schemas.microsoft.com/office/drawing/2014/main" id="{EAB8E160-C09E-BD26-BD1C-1CA5164B330E}"/>
              </a:ext>
            </a:extLst>
          </p:cNvPr>
          <p:cNvSpPr>
            <a:spLocks noGrp="1"/>
          </p:cNvSpPr>
          <p:nvPr>
            <p:ph sz="quarter" idx="12"/>
          </p:nvPr>
        </p:nvSpPr>
        <p:spPr>
          <a:xfrm>
            <a:off x="2057998" y="5736905"/>
            <a:ext cx="8086665" cy="313350"/>
          </a:xfrm>
        </p:spPr>
        <p:txBody>
          <a:bodyPr wrap="square" lIns="0" tIns="18000" rIns="0" bIns="18000" anchor="ctr" anchorCtr="0">
            <a:spAutoFit/>
          </a:bodyPr>
          <a:lstStyle/>
          <a:p>
            <a:pPr marL="0" indent="0">
              <a:spcBef>
                <a:spcPts val="600"/>
              </a:spcBef>
              <a:buSzPts val="2400"/>
              <a:buNone/>
            </a:pPr>
            <a:r>
              <a:rPr lang="en-US" sz="1800" dirty="0"/>
              <a:t>Figure 6.9 The four data structures needed by the deadlock detection algorithm.</a:t>
            </a:r>
          </a:p>
        </p:txBody>
      </p:sp>
    </p:spTree>
    <p:extLst>
      <p:ext uri="{BB962C8B-B14F-4D97-AF65-F5344CB8AC3E}">
        <p14:creationId xmlns:p14="http://schemas.microsoft.com/office/powerpoint/2010/main" val="2418410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43917"/>
            <a:ext cx="11154104" cy="1082792"/>
          </a:xfrm>
        </p:spPr>
        <p:txBody>
          <a:bodyPr wrap="square" lIns="0" tIns="18000" rIns="0" bIns="18000" anchor="ctr" anchorCtr="0">
            <a:spAutoFit/>
          </a:bodyPr>
          <a:lstStyle/>
          <a:p>
            <a:r>
              <a:rPr lang="en-US" sz="3400" dirty="0"/>
              <a:t>Detecting Cycles with Multiple Resources of Each Type </a:t>
            </a:r>
            <a:r>
              <a:rPr lang="en-US" sz="2600" dirty="0"/>
              <a:t>(2 of 3)</a:t>
            </a:r>
          </a:p>
        </p:txBody>
      </p:sp>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9" y="1639620"/>
            <a:ext cx="11154104" cy="467239"/>
          </a:xfrm>
        </p:spPr>
        <p:txBody>
          <a:bodyPr wrap="square" lIns="0" tIns="18000" rIns="0" bIns="18000" anchor="ctr" anchorCtr="0">
            <a:spAutoFit/>
          </a:bodyPr>
          <a:lstStyle/>
          <a:p>
            <a:pPr marL="0" indent="0">
              <a:buNone/>
            </a:pPr>
            <a:r>
              <a:rPr lang="en-US" sz="2800" dirty="0"/>
              <a:t>Deadlock detection algorithm:</a:t>
            </a:r>
          </a:p>
        </p:txBody>
      </p:sp>
      <p:sp>
        <p:nvSpPr>
          <p:cNvPr id="4" name="Content Placeholder 3">
            <a:extLst>
              <a:ext uri="{FF2B5EF4-FFF2-40B4-BE49-F238E27FC236}">
                <a16:creationId xmlns:a16="http://schemas.microsoft.com/office/drawing/2014/main" id="{B4BBCF29-7869-F98D-8A55-8A087DA537D4}"/>
              </a:ext>
            </a:extLst>
          </p:cNvPr>
          <p:cNvSpPr>
            <a:spLocks noGrp="1"/>
          </p:cNvSpPr>
          <p:nvPr>
            <p:ph sz="quarter" idx="13"/>
          </p:nvPr>
        </p:nvSpPr>
        <p:spPr>
          <a:xfrm>
            <a:off x="521958" y="2266553"/>
            <a:ext cx="11154103" cy="2344676"/>
          </a:xfrm>
        </p:spPr>
        <p:txBody>
          <a:bodyPr wrap="square" lIns="0" tIns="18000" rIns="0" bIns="18000" anchor="ctr" anchorCtr="0">
            <a:spAutoFit/>
          </a:bodyPr>
          <a:lstStyle/>
          <a:p>
            <a:pPr marL="944118" lvl="1" indent="-457200">
              <a:buSzPts val="2400"/>
              <a:buFont typeface="+mj-lt"/>
              <a:buAutoNum type="arabicPeriod"/>
            </a:pPr>
            <a:r>
              <a:rPr lang="en-US" sz="2800" dirty="0"/>
              <a:t>Look for unmarked process, </a:t>
            </a:r>
            <a:r>
              <a:rPr lang="en-US" sz="2800" spc="-300" dirty="0"/>
              <a:t>P </a:t>
            </a:r>
            <a:r>
              <a:rPr lang="en-US" sz="2800" dirty="0" err="1"/>
              <a:t>i</a:t>
            </a:r>
            <a:r>
              <a:rPr lang="en-US" sz="2800" dirty="0"/>
              <a:t>, for which the i-th row of R is less than or equal to A.</a:t>
            </a:r>
          </a:p>
          <a:p>
            <a:pPr marL="944118" lvl="1" indent="-457200">
              <a:buSzPts val="2400"/>
              <a:buFont typeface="+mj-lt"/>
              <a:buAutoNum type="arabicPeriod"/>
            </a:pPr>
            <a:r>
              <a:rPr lang="en-US" sz="2800" dirty="0"/>
              <a:t>If such a process is found, add the i-th row of C to A, mark the process, go back to step 1.</a:t>
            </a:r>
          </a:p>
          <a:p>
            <a:pPr marL="944118" lvl="1" indent="-457200">
              <a:buSzPts val="2400"/>
              <a:buFont typeface="+mj-lt"/>
              <a:buAutoNum type="arabicPeriod"/>
            </a:pPr>
            <a:r>
              <a:rPr lang="en-US" sz="2800" dirty="0"/>
              <a:t>If no such process exists, the algorithm terminates.</a:t>
            </a:r>
          </a:p>
        </p:txBody>
      </p:sp>
    </p:spTree>
    <p:extLst>
      <p:ext uri="{BB962C8B-B14F-4D97-AF65-F5344CB8AC3E}">
        <p14:creationId xmlns:p14="http://schemas.microsoft.com/office/powerpoint/2010/main" val="1744087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0DCA-B437-098B-366F-8302E218E85E}"/>
              </a:ext>
            </a:extLst>
          </p:cNvPr>
          <p:cNvSpPr>
            <a:spLocks noGrp="1"/>
          </p:cNvSpPr>
          <p:nvPr>
            <p:ph type="title"/>
          </p:nvPr>
        </p:nvSpPr>
        <p:spPr>
          <a:xfrm>
            <a:off x="521959" y="252544"/>
            <a:ext cx="11154104" cy="1082792"/>
          </a:xfrm>
        </p:spPr>
        <p:txBody>
          <a:bodyPr wrap="square" lIns="0" tIns="18000" rIns="0" bIns="18000" anchor="ctr" anchorCtr="0">
            <a:spAutoFit/>
          </a:bodyPr>
          <a:lstStyle/>
          <a:p>
            <a:r>
              <a:rPr lang="en-US" sz="3400" dirty="0"/>
              <a:t>Detecting Cycles with Multiple Resources of Each Type </a:t>
            </a:r>
            <a:r>
              <a:rPr lang="en-US" sz="2600" dirty="0"/>
              <a:t>(3 of 3)</a:t>
            </a:r>
          </a:p>
        </p:txBody>
      </p:sp>
      <p:pic>
        <p:nvPicPr>
          <p:cNvPr id="6" name="Picture 5" descr="The figure illustrates an example for the deadlock detection algorithm.&#10;Long description is available in notes, Press F6.">
            <a:extLst>
              <a:ext uri="{FF2B5EF4-FFF2-40B4-BE49-F238E27FC236}">
                <a16:creationId xmlns:a16="http://schemas.microsoft.com/office/drawing/2014/main" id="{A64E26A6-083D-320E-32E6-3D2C7AF8334F}"/>
              </a:ext>
            </a:extLst>
          </p:cNvPr>
          <p:cNvPicPr>
            <a:picLocks noChangeAspect="1"/>
          </p:cNvPicPr>
          <p:nvPr/>
        </p:nvPicPr>
        <p:blipFill>
          <a:blip r:embed="rId3"/>
          <a:stretch>
            <a:fillRect/>
          </a:stretch>
        </p:blipFill>
        <p:spPr>
          <a:xfrm>
            <a:off x="1972570" y="1573560"/>
            <a:ext cx="8246860" cy="3977895"/>
          </a:xfrm>
          <a:prstGeom prst="rect">
            <a:avLst/>
          </a:prstGeom>
        </p:spPr>
      </p:pic>
      <p:sp>
        <p:nvSpPr>
          <p:cNvPr id="3" name="Content Placeholder 2">
            <a:extLst>
              <a:ext uri="{FF2B5EF4-FFF2-40B4-BE49-F238E27FC236}">
                <a16:creationId xmlns:a16="http://schemas.microsoft.com/office/drawing/2014/main" id="{EAB8E160-C09E-BD26-BD1C-1CA5164B330E}"/>
              </a:ext>
            </a:extLst>
          </p:cNvPr>
          <p:cNvSpPr>
            <a:spLocks noGrp="1"/>
          </p:cNvSpPr>
          <p:nvPr>
            <p:ph sz="quarter" idx="12"/>
          </p:nvPr>
        </p:nvSpPr>
        <p:spPr>
          <a:xfrm>
            <a:off x="3007958" y="5955980"/>
            <a:ext cx="6187799" cy="313350"/>
          </a:xfrm>
        </p:spPr>
        <p:txBody>
          <a:bodyPr wrap="square" lIns="0" tIns="18000" rIns="0" bIns="18000" anchor="ctr" anchorCtr="0">
            <a:spAutoFit/>
          </a:bodyPr>
          <a:lstStyle/>
          <a:p>
            <a:pPr marL="0" indent="0">
              <a:spcBef>
                <a:spcPts val="600"/>
              </a:spcBef>
              <a:buSzPts val="2400"/>
              <a:buNone/>
            </a:pPr>
            <a:r>
              <a:rPr lang="en-US" sz="1800" dirty="0"/>
              <a:t>Figure 6.10 An example for the deadlock detection algorithm.</a:t>
            </a:r>
          </a:p>
        </p:txBody>
      </p:sp>
    </p:spTree>
    <p:extLst>
      <p:ext uri="{BB962C8B-B14F-4D97-AF65-F5344CB8AC3E}">
        <p14:creationId xmlns:p14="http://schemas.microsoft.com/office/powerpoint/2010/main" val="2018240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4822"/>
            <a:ext cx="11154104" cy="559572"/>
          </a:xfrm>
        </p:spPr>
        <p:txBody>
          <a:bodyPr wrap="square" lIns="0" tIns="18000" rIns="0" bIns="18000" anchor="ctr" anchorCtr="0">
            <a:spAutoFit/>
          </a:bodyPr>
          <a:lstStyle/>
          <a:p>
            <a:r>
              <a:rPr lang="en-US" sz="3400" dirty="0"/>
              <a:t>Recovery from Deadlock</a:t>
            </a:r>
          </a:p>
        </p:txBody>
      </p:sp>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9" y="1093062"/>
            <a:ext cx="11154104" cy="467239"/>
          </a:xfrm>
        </p:spPr>
        <p:txBody>
          <a:bodyPr wrap="square" lIns="0" tIns="18000" rIns="0" bIns="18000" anchor="ctr" anchorCtr="0">
            <a:spAutoFit/>
          </a:bodyPr>
          <a:lstStyle/>
          <a:p>
            <a:pPr marL="0" indent="0">
              <a:buNone/>
            </a:pPr>
            <a:r>
              <a:rPr lang="en-US" sz="2800" dirty="0"/>
              <a:t>Possible Methods of recovery (though none are “attractive”):</a:t>
            </a:r>
            <a:endParaRPr lang="en-US" sz="1800" dirty="0"/>
          </a:p>
        </p:txBody>
      </p:sp>
      <p:sp>
        <p:nvSpPr>
          <p:cNvPr id="4" name="Content Placeholder 3">
            <a:extLst>
              <a:ext uri="{FF2B5EF4-FFF2-40B4-BE49-F238E27FC236}">
                <a16:creationId xmlns:a16="http://schemas.microsoft.com/office/drawing/2014/main" id="{B4BBCF29-7869-F98D-8A55-8A087DA537D4}"/>
              </a:ext>
            </a:extLst>
          </p:cNvPr>
          <p:cNvSpPr>
            <a:spLocks noGrp="1"/>
          </p:cNvSpPr>
          <p:nvPr>
            <p:ph sz="quarter" idx="13"/>
          </p:nvPr>
        </p:nvSpPr>
        <p:spPr>
          <a:xfrm>
            <a:off x="521958" y="1771719"/>
            <a:ext cx="11154103" cy="1482901"/>
          </a:xfrm>
        </p:spPr>
        <p:txBody>
          <a:bodyPr wrap="square" lIns="0" tIns="18000" rIns="0" bIns="18000" anchor="ctr" anchorCtr="0">
            <a:spAutoFit/>
          </a:bodyPr>
          <a:lstStyle/>
          <a:p>
            <a:pPr marL="944118" lvl="1" indent="-457200">
              <a:buSzPts val="2400"/>
              <a:buFont typeface="+mj-lt"/>
              <a:buAutoNum type="arabicPeriod"/>
            </a:pPr>
            <a:r>
              <a:rPr lang="en-US" sz="2800" dirty="0"/>
              <a:t>Force preemption</a:t>
            </a:r>
          </a:p>
          <a:p>
            <a:pPr marL="944118" lvl="1" indent="-457200">
              <a:buSzPts val="2400"/>
              <a:buFont typeface="+mj-lt"/>
              <a:buAutoNum type="arabicPeriod"/>
            </a:pPr>
            <a:r>
              <a:rPr lang="en-US" sz="2800" dirty="0"/>
              <a:t>Checkpoint-rollback</a:t>
            </a:r>
          </a:p>
          <a:p>
            <a:pPr marL="944118" lvl="1" indent="-457200">
              <a:buSzPts val="2400"/>
              <a:buFont typeface="+mj-lt"/>
              <a:buAutoNum type="arabicPeriod"/>
            </a:pPr>
            <a:r>
              <a:rPr lang="en-US" sz="2800" dirty="0"/>
              <a:t>Killing the offending processes</a:t>
            </a:r>
            <a:endParaRPr lang="en-US" sz="1800" dirty="0"/>
          </a:p>
        </p:txBody>
      </p:sp>
    </p:spTree>
    <p:extLst>
      <p:ext uri="{BB962C8B-B14F-4D97-AF65-F5344CB8AC3E}">
        <p14:creationId xmlns:p14="http://schemas.microsoft.com/office/powerpoint/2010/main" val="2786352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4483"/>
            <a:ext cx="11154104" cy="559572"/>
          </a:xfrm>
        </p:spPr>
        <p:txBody>
          <a:bodyPr wrap="square" lIns="0" tIns="18000" rIns="0" bIns="18000" anchor="ctr" anchorCtr="0">
            <a:spAutoFit/>
          </a:bodyPr>
          <a:lstStyle/>
          <a:p>
            <a:r>
              <a:rPr lang="en-US" sz="3400" dirty="0"/>
              <a:t>Livelock </a:t>
            </a:r>
            <a:r>
              <a:rPr lang="en-US" sz="2600" dirty="0"/>
              <a:t>(2 of 2)</a:t>
            </a:r>
          </a:p>
        </p:txBody>
      </p:sp>
      <p:pic>
        <p:nvPicPr>
          <p:cNvPr id="5" name="Picture 4" descr="The figure illustrates the programming code for the polite processes that may cause livelock.&#10;Long description is available in notes, Press F6.">
            <a:extLst>
              <a:ext uri="{FF2B5EF4-FFF2-40B4-BE49-F238E27FC236}">
                <a16:creationId xmlns:a16="http://schemas.microsoft.com/office/drawing/2014/main" id="{28FBC44A-5F83-6E85-E1EA-21B8927501BF}"/>
              </a:ext>
            </a:extLst>
          </p:cNvPr>
          <p:cNvPicPr>
            <a:picLocks noChangeAspect="1"/>
          </p:cNvPicPr>
          <p:nvPr/>
        </p:nvPicPr>
        <p:blipFill>
          <a:blip r:embed="rId3"/>
          <a:stretch>
            <a:fillRect/>
          </a:stretch>
        </p:blipFill>
        <p:spPr>
          <a:xfrm>
            <a:off x="4260072" y="1095068"/>
            <a:ext cx="3671859" cy="4600137"/>
          </a:xfrm>
          <a:prstGeom prst="rect">
            <a:avLst/>
          </a:prstGeom>
        </p:spPr>
      </p:pic>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3584358" y="5954091"/>
            <a:ext cx="5029307" cy="313350"/>
          </a:xfrm>
        </p:spPr>
        <p:txBody>
          <a:bodyPr wrap="square" lIns="0" tIns="18000" rIns="0" bIns="18000" anchor="ctr" anchorCtr="0">
            <a:spAutoFit/>
          </a:bodyPr>
          <a:lstStyle/>
          <a:p>
            <a:pPr marL="0" indent="0">
              <a:spcBef>
                <a:spcPts val="600"/>
              </a:spcBef>
              <a:buNone/>
            </a:pPr>
            <a:r>
              <a:rPr lang="en-US" sz="1800" dirty="0"/>
              <a:t>Figure 6.19 Busy waiting that can lead to livelock.</a:t>
            </a:r>
          </a:p>
        </p:txBody>
      </p:sp>
    </p:spTree>
    <p:extLst>
      <p:ext uri="{BB962C8B-B14F-4D97-AF65-F5344CB8AC3E}">
        <p14:creationId xmlns:p14="http://schemas.microsoft.com/office/powerpoint/2010/main" val="1781695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54958"/>
            <a:ext cx="11154104" cy="559572"/>
          </a:xfrm>
        </p:spPr>
        <p:txBody>
          <a:bodyPr wrap="square" lIns="0" tIns="18000" rIns="0" bIns="18000" anchor="ctr" anchorCtr="0">
            <a:spAutoFit/>
          </a:bodyPr>
          <a:lstStyle/>
          <a:p>
            <a:r>
              <a:rPr lang="en-US" sz="3400" dirty="0"/>
              <a:t>Overview </a:t>
            </a:r>
            <a:r>
              <a:rPr lang="en-US" sz="2600" dirty="0"/>
              <a:t>(4 of 6)</a:t>
            </a:r>
          </a:p>
        </p:txBody>
      </p:sp>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9" y="1099778"/>
            <a:ext cx="11154104" cy="2498564"/>
          </a:xfrm>
        </p:spPr>
        <p:txBody>
          <a:bodyPr wrap="square" lIns="0" tIns="18000" rIns="0" bIns="18000" anchor="ctr" anchorCtr="0">
            <a:spAutoFit/>
          </a:bodyPr>
          <a:lstStyle/>
          <a:p>
            <a:pPr marL="342900" indent="-342900">
              <a:spcBef>
                <a:spcPts val="600"/>
              </a:spcBef>
              <a:buSzPts val="2400"/>
            </a:pPr>
            <a:r>
              <a:rPr lang="en-US" sz="2800" dirty="0"/>
              <a:t>Deadlock definition and modeling</a:t>
            </a:r>
          </a:p>
          <a:p>
            <a:pPr marL="342900" indent="-342900">
              <a:spcBef>
                <a:spcPts val="600"/>
              </a:spcBef>
              <a:buSzPts val="2400"/>
            </a:pPr>
            <a:r>
              <a:rPr lang="en-US" sz="2800" dirty="0"/>
              <a:t>Deadlock detection</a:t>
            </a:r>
          </a:p>
          <a:p>
            <a:pPr marL="342900" indent="-342900">
              <a:spcBef>
                <a:spcPts val="600"/>
              </a:spcBef>
              <a:buSzPts val="2400"/>
            </a:pPr>
            <a:r>
              <a:rPr lang="en-US" sz="2800" b="1" dirty="0">
                <a:solidFill>
                  <a:schemeClr val="tx1"/>
                </a:solidFill>
              </a:rPr>
              <a:t>Deadlock avoidance</a:t>
            </a:r>
          </a:p>
          <a:p>
            <a:pPr marL="342900" indent="-342900">
              <a:spcBef>
                <a:spcPts val="600"/>
              </a:spcBef>
              <a:buSzPts val="2400"/>
            </a:pPr>
            <a:r>
              <a:rPr lang="en-US" sz="2800" dirty="0"/>
              <a:t>Deadlock prevention</a:t>
            </a:r>
          </a:p>
          <a:p>
            <a:pPr marL="342900" indent="-342900">
              <a:spcBef>
                <a:spcPts val="600"/>
              </a:spcBef>
              <a:buSzPts val="2400"/>
            </a:pPr>
            <a:r>
              <a:rPr lang="en-US" sz="2800" dirty="0"/>
              <a:t>Deadlock handling in practice</a:t>
            </a:r>
            <a:endParaRPr lang="en-US" sz="1200" dirty="0"/>
          </a:p>
        </p:txBody>
      </p:sp>
    </p:spTree>
    <p:extLst>
      <p:ext uri="{BB962C8B-B14F-4D97-AF65-F5344CB8AC3E}">
        <p14:creationId xmlns:p14="http://schemas.microsoft.com/office/powerpoint/2010/main" val="4011924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8" y="266505"/>
            <a:ext cx="11154105" cy="559572"/>
          </a:xfrm>
        </p:spPr>
        <p:txBody>
          <a:bodyPr wrap="square" lIns="0" tIns="18000" rIns="0" bIns="18000" anchor="ctr" anchorCtr="0">
            <a:spAutoFit/>
          </a:bodyPr>
          <a:lstStyle/>
          <a:p>
            <a:pPr>
              <a:buClr>
                <a:schemeClr val="dk1"/>
              </a:buClr>
              <a:buSzPts val="1100"/>
            </a:pPr>
            <a:r>
              <a:rPr lang="en-US" sz="3400" dirty="0"/>
              <a:t>Deadlock Avoidance: Single Resource </a:t>
            </a:r>
            <a:r>
              <a:rPr lang="en-US" sz="2600" dirty="0"/>
              <a:t>(1 of 4)</a:t>
            </a:r>
          </a:p>
        </p:txBody>
      </p:sp>
      <p:pic>
        <p:nvPicPr>
          <p:cNvPr id="5" name="Picture 4" descr="The figure contains three parts labeled a, b and c.&#10;Long description is available in notes, Press F6.">
            <a:extLst>
              <a:ext uri="{FF2B5EF4-FFF2-40B4-BE49-F238E27FC236}">
                <a16:creationId xmlns:a16="http://schemas.microsoft.com/office/drawing/2014/main" id="{633DCDF5-430E-7A3B-1D95-6F0CD0B10019}"/>
              </a:ext>
            </a:extLst>
          </p:cNvPr>
          <p:cNvPicPr>
            <a:picLocks noChangeAspect="1"/>
          </p:cNvPicPr>
          <p:nvPr/>
        </p:nvPicPr>
        <p:blipFill>
          <a:blip r:embed="rId3"/>
          <a:stretch>
            <a:fillRect/>
          </a:stretch>
        </p:blipFill>
        <p:spPr>
          <a:xfrm>
            <a:off x="3232964" y="941307"/>
            <a:ext cx="5726752" cy="2049620"/>
          </a:xfrm>
          <a:prstGeom prst="rect">
            <a:avLst/>
          </a:prstGeom>
        </p:spPr>
      </p:pic>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9" y="3067630"/>
            <a:ext cx="11154104" cy="3275123"/>
          </a:xfrm>
        </p:spPr>
        <p:txBody>
          <a:bodyPr wrap="square" lIns="0" tIns="18000" rIns="0" bIns="18000" anchor="ctr" anchorCtr="0">
            <a:spAutoFit/>
          </a:bodyPr>
          <a:lstStyle/>
          <a:p>
            <a:pPr marL="342900" indent="-342900">
              <a:lnSpc>
                <a:spcPct val="115000"/>
              </a:lnSpc>
              <a:spcBef>
                <a:spcPts val="600"/>
              </a:spcBef>
              <a:buSzPts val="2400"/>
            </a:pPr>
            <a:r>
              <a:rPr lang="en-US" sz="2800" b="1" dirty="0"/>
              <a:t>Banker’s algorithm (Dijkstra):</a:t>
            </a:r>
          </a:p>
          <a:p>
            <a:pPr marL="829818" lvl="1" indent="-342900">
              <a:lnSpc>
                <a:spcPct val="115000"/>
              </a:lnSpc>
              <a:buSzPts val="2400"/>
            </a:pPr>
            <a:r>
              <a:rPr lang="en-US" sz="2800" dirty="0"/>
              <a:t>Customers (</a:t>
            </a:r>
            <a:r>
              <a:rPr lang="en-US" sz="2800" b="1" dirty="0"/>
              <a:t>processes</a:t>
            </a:r>
            <a:r>
              <a:rPr lang="en-US" sz="2800" dirty="0"/>
              <a:t>) request credits (</a:t>
            </a:r>
            <a:r>
              <a:rPr lang="en-US" sz="2800" b="1" dirty="0"/>
              <a:t>resources</a:t>
            </a:r>
            <a:r>
              <a:rPr lang="en-US" sz="2800" dirty="0"/>
              <a:t>) </a:t>
            </a:r>
          </a:p>
          <a:p>
            <a:pPr marL="829818" lvl="1" indent="-342900">
              <a:lnSpc>
                <a:spcPct val="115000"/>
              </a:lnSpc>
              <a:buSzPts val="2400"/>
            </a:pPr>
            <a:r>
              <a:rPr lang="en-US" sz="2800" dirty="0"/>
              <a:t>Banker (</a:t>
            </a:r>
            <a:r>
              <a:rPr lang="en-US" sz="2800" b="1" spc="-350" dirty="0"/>
              <a:t>O </a:t>
            </a:r>
            <a:r>
              <a:rPr lang="en-US" sz="2800" b="1" dirty="0"/>
              <a:t>S</a:t>
            </a:r>
            <a:r>
              <a:rPr lang="en-US" sz="2800" dirty="0"/>
              <a:t>) only satisfies requests resulting in </a:t>
            </a:r>
            <a:r>
              <a:rPr lang="en-US" sz="2800" b="1" dirty="0"/>
              <a:t>safe</a:t>
            </a:r>
            <a:r>
              <a:rPr lang="en-US" sz="2800" dirty="0"/>
              <a:t> states</a:t>
            </a:r>
          </a:p>
          <a:p>
            <a:pPr marL="829818" lvl="1" indent="-342900">
              <a:lnSpc>
                <a:spcPct val="115000"/>
              </a:lnSpc>
              <a:buSzPts val="2400"/>
            </a:pPr>
            <a:r>
              <a:rPr lang="en-US" sz="2800" dirty="0"/>
              <a:t>A state is safe iff there exists a sequence of other states that allows all the customers to complete</a:t>
            </a:r>
          </a:p>
          <a:p>
            <a:pPr marL="829818" lvl="1" indent="-342900">
              <a:lnSpc>
                <a:spcPct val="115000"/>
              </a:lnSpc>
              <a:buSzPts val="2400"/>
            </a:pPr>
            <a:r>
              <a:rPr lang="en-US" sz="2800" dirty="0"/>
              <a:t>Maximum credit demands are known in advance</a:t>
            </a:r>
          </a:p>
        </p:txBody>
      </p:sp>
    </p:spTree>
    <p:extLst>
      <p:ext uri="{BB962C8B-B14F-4D97-AF65-F5344CB8AC3E}">
        <p14:creationId xmlns:p14="http://schemas.microsoft.com/office/powerpoint/2010/main" val="10558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47455"/>
            <a:ext cx="11154104" cy="559572"/>
          </a:xfrm>
        </p:spPr>
        <p:txBody>
          <a:bodyPr wrap="square" lIns="0" tIns="18000" rIns="0" bIns="18000" anchor="ctr" anchorCtr="0">
            <a:spAutoFit/>
          </a:bodyPr>
          <a:lstStyle/>
          <a:p>
            <a:pPr>
              <a:buClr>
                <a:schemeClr val="dk1"/>
              </a:buClr>
              <a:buSzPts val="1100"/>
            </a:pPr>
            <a:r>
              <a:rPr lang="en-US" sz="3400" dirty="0"/>
              <a:t>Deadlock Avoidance: Single Resource </a:t>
            </a:r>
            <a:r>
              <a:rPr lang="en-US" sz="2600" dirty="0"/>
              <a:t>(2 of 4)</a:t>
            </a:r>
          </a:p>
        </p:txBody>
      </p:sp>
      <p:pic>
        <p:nvPicPr>
          <p:cNvPr id="5" name="Picture 4" descr="The figure contains three parts labeled a, b and c.&#10;Long description1 is available in notes, Press F6.">
            <a:extLst>
              <a:ext uri="{FF2B5EF4-FFF2-40B4-BE49-F238E27FC236}">
                <a16:creationId xmlns:a16="http://schemas.microsoft.com/office/drawing/2014/main" id="{633DCDF5-430E-7A3B-1D95-6F0CD0B10019}"/>
              </a:ext>
            </a:extLst>
          </p:cNvPr>
          <p:cNvPicPr>
            <a:picLocks noChangeAspect="1"/>
          </p:cNvPicPr>
          <p:nvPr/>
        </p:nvPicPr>
        <p:blipFill>
          <a:blip r:embed="rId3"/>
          <a:stretch>
            <a:fillRect/>
          </a:stretch>
        </p:blipFill>
        <p:spPr>
          <a:xfrm>
            <a:off x="3504163" y="1095525"/>
            <a:ext cx="5184352" cy="1855496"/>
          </a:xfrm>
          <a:prstGeom prst="rect">
            <a:avLst/>
          </a:prstGeom>
        </p:spPr>
      </p:pic>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8" y="3064652"/>
            <a:ext cx="8698241" cy="3281086"/>
          </a:xfrm>
        </p:spPr>
        <p:txBody>
          <a:bodyPr wrap="square" lIns="0" tIns="18000" rIns="0" bIns="18000" anchor="ctr" anchorCtr="0">
            <a:spAutoFit/>
          </a:bodyPr>
          <a:lstStyle/>
          <a:p>
            <a:pPr marL="342900" indent="-342900">
              <a:lnSpc>
                <a:spcPct val="115000"/>
              </a:lnSpc>
              <a:spcBef>
                <a:spcPts val="600"/>
              </a:spcBef>
              <a:buSzPts val="2400"/>
            </a:pPr>
            <a:r>
              <a:rPr lang="en-US" sz="2400" b="1" dirty="0"/>
              <a:t>Banker’s algorithm (Dijkstra):</a:t>
            </a:r>
          </a:p>
          <a:p>
            <a:pPr marL="829818" lvl="1" indent="-342900">
              <a:lnSpc>
                <a:spcPct val="115000"/>
              </a:lnSpc>
              <a:buSzPts val="2400"/>
            </a:pPr>
            <a:r>
              <a:rPr lang="en-US" sz="2400" dirty="0"/>
              <a:t>Customers (</a:t>
            </a:r>
            <a:r>
              <a:rPr lang="en-US" sz="2400" b="1" dirty="0"/>
              <a:t>processes</a:t>
            </a:r>
            <a:r>
              <a:rPr lang="en-US" sz="2400" dirty="0"/>
              <a:t>) request credits (</a:t>
            </a:r>
            <a:r>
              <a:rPr lang="en-US" sz="2400" b="1" dirty="0"/>
              <a:t>resources</a:t>
            </a:r>
            <a:r>
              <a:rPr lang="en-US" sz="2400" dirty="0"/>
              <a:t>) </a:t>
            </a:r>
          </a:p>
          <a:p>
            <a:pPr marL="829818" lvl="1" indent="-342900">
              <a:lnSpc>
                <a:spcPct val="115000"/>
              </a:lnSpc>
              <a:buSzPts val="2400"/>
            </a:pPr>
            <a:r>
              <a:rPr lang="en-US" sz="2400" dirty="0"/>
              <a:t>Banker (</a:t>
            </a:r>
            <a:r>
              <a:rPr lang="en-US" sz="2400" b="1" spc="-300" dirty="0"/>
              <a:t>O </a:t>
            </a:r>
            <a:r>
              <a:rPr lang="en-US" sz="2400" b="1" dirty="0"/>
              <a:t>S</a:t>
            </a:r>
            <a:r>
              <a:rPr lang="en-US" sz="2400" dirty="0"/>
              <a:t>) only satisfies requests resulting in </a:t>
            </a:r>
            <a:r>
              <a:rPr lang="en-US" sz="2400" b="1" dirty="0"/>
              <a:t>safe </a:t>
            </a:r>
            <a:r>
              <a:rPr lang="en-US" sz="2400" dirty="0"/>
              <a:t>states</a:t>
            </a:r>
          </a:p>
          <a:p>
            <a:pPr marL="829818" lvl="1" indent="-342900">
              <a:lnSpc>
                <a:spcPct val="115000"/>
              </a:lnSpc>
              <a:buSzPts val="2400"/>
            </a:pPr>
            <a:r>
              <a:rPr lang="en-US" sz="2400" dirty="0"/>
              <a:t>A state is safe iff there exists a sequence of other states that allows all the customers to complete</a:t>
            </a:r>
          </a:p>
          <a:p>
            <a:pPr marL="829818" lvl="1" indent="-342900">
              <a:lnSpc>
                <a:spcPct val="115000"/>
              </a:lnSpc>
              <a:buSzPts val="2400"/>
            </a:pPr>
            <a:r>
              <a:rPr lang="en-US" sz="2400" dirty="0"/>
              <a:t>Maximum credit demands are known in advance</a:t>
            </a:r>
          </a:p>
        </p:txBody>
      </p:sp>
      <p:pic>
        <p:nvPicPr>
          <p:cNvPr id="6" name="Picture 5" descr="An illustration of a scroll with the text that reads as follows.&#10;Long description2 is available in notes, press F6">
            <a:extLst>
              <a:ext uri="{FF2B5EF4-FFF2-40B4-BE49-F238E27FC236}">
                <a16:creationId xmlns:a16="http://schemas.microsoft.com/office/drawing/2014/main" id="{22EFB300-4060-054E-DB46-67AFD5F0BF84}"/>
              </a:ext>
            </a:extLst>
          </p:cNvPr>
          <p:cNvPicPr>
            <a:picLocks noChangeAspect="1"/>
          </p:cNvPicPr>
          <p:nvPr/>
        </p:nvPicPr>
        <p:blipFill>
          <a:blip r:embed="rId4"/>
          <a:stretch>
            <a:fillRect/>
          </a:stretch>
        </p:blipFill>
        <p:spPr>
          <a:xfrm>
            <a:off x="9400810" y="3892138"/>
            <a:ext cx="2241917" cy="1536596"/>
          </a:xfrm>
          <a:prstGeom prst="rect">
            <a:avLst/>
          </a:prstGeom>
        </p:spPr>
      </p:pic>
    </p:spTree>
    <p:extLst>
      <p:ext uri="{BB962C8B-B14F-4D97-AF65-F5344CB8AC3E}">
        <p14:creationId xmlns:p14="http://schemas.microsoft.com/office/powerpoint/2010/main" val="3402063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6505"/>
            <a:ext cx="11154104" cy="559572"/>
          </a:xfrm>
        </p:spPr>
        <p:txBody>
          <a:bodyPr wrap="square" lIns="0" tIns="18000" rIns="0" bIns="18000" anchor="ctr" anchorCtr="0">
            <a:spAutoFit/>
          </a:bodyPr>
          <a:lstStyle/>
          <a:p>
            <a:pPr>
              <a:buClr>
                <a:schemeClr val="dk1"/>
              </a:buClr>
              <a:buSzPts val="1100"/>
            </a:pPr>
            <a:r>
              <a:rPr lang="en-US" sz="3400" dirty="0"/>
              <a:t>Deadlock Avoidance: Single Resource </a:t>
            </a:r>
            <a:r>
              <a:rPr lang="en-US" sz="2600" dirty="0"/>
              <a:t>(3 of 4)</a:t>
            </a:r>
          </a:p>
        </p:txBody>
      </p:sp>
      <p:pic>
        <p:nvPicPr>
          <p:cNvPr id="5" name="Picture 4" descr="The figure contains three parts labeled a, b and c.&#10;Long description1 is available in notes, Press F6.">
            <a:extLst>
              <a:ext uri="{FF2B5EF4-FFF2-40B4-BE49-F238E27FC236}">
                <a16:creationId xmlns:a16="http://schemas.microsoft.com/office/drawing/2014/main" id="{633DCDF5-430E-7A3B-1D95-6F0CD0B10019}"/>
              </a:ext>
            </a:extLst>
          </p:cNvPr>
          <p:cNvPicPr>
            <a:picLocks noChangeAspect="1"/>
          </p:cNvPicPr>
          <p:nvPr/>
        </p:nvPicPr>
        <p:blipFill>
          <a:blip r:embed="rId3"/>
          <a:stretch>
            <a:fillRect/>
          </a:stretch>
        </p:blipFill>
        <p:spPr>
          <a:xfrm>
            <a:off x="3344692" y="990826"/>
            <a:ext cx="5503296" cy="1969647"/>
          </a:xfrm>
          <a:prstGeom prst="rect">
            <a:avLst/>
          </a:prstGeom>
        </p:spPr>
      </p:pic>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8" y="3064645"/>
            <a:ext cx="8509899" cy="3281086"/>
          </a:xfrm>
        </p:spPr>
        <p:txBody>
          <a:bodyPr wrap="square" lIns="0" tIns="18000" rIns="0" bIns="18000" anchor="ctr" anchorCtr="0">
            <a:spAutoFit/>
          </a:bodyPr>
          <a:lstStyle/>
          <a:p>
            <a:pPr marL="342900" indent="-342900">
              <a:lnSpc>
                <a:spcPct val="115000"/>
              </a:lnSpc>
              <a:spcBef>
                <a:spcPts val="600"/>
              </a:spcBef>
              <a:buSzPts val="2400"/>
            </a:pPr>
            <a:r>
              <a:rPr lang="en-US" sz="2400" b="1" dirty="0"/>
              <a:t>Banker’s algorithm (Dijkstra):</a:t>
            </a:r>
          </a:p>
          <a:p>
            <a:pPr marL="829818" lvl="1" indent="-342900">
              <a:lnSpc>
                <a:spcPct val="115000"/>
              </a:lnSpc>
              <a:buSzPts val="2400"/>
            </a:pPr>
            <a:r>
              <a:rPr lang="en-US" sz="2400" dirty="0"/>
              <a:t>Customers (</a:t>
            </a:r>
            <a:r>
              <a:rPr lang="en-US" sz="2400" b="1" dirty="0"/>
              <a:t>processes</a:t>
            </a:r>
            <a:r>
              <a:rPr lang="en-US" sz="2400" dirty="0"/>
              <a:t>) request credits (</a:t>
            </a:r>
            <a:r>
              <a:rPr lang="en-US" sz="2400" b="1" dirty="0"/>
              <a:t>resources</a:t>
            </a:r>
            <a:r>
              <a:rPr lang="en-US" sz="2400" dirty="0"/>
              <a:t>) </a:t>
            </a:r>
          </a:p>
          <a:p>
            <a:pPr marL="829818" lvl="1" indent="-342900">
              <a:lnSpc>
                <a:spcPct val="115000"/>
              </a:lnSpc>
              <a:buSzPts val="2400"/>
            </a:pPr>
            <a:r>
              <a:rPr lang="en-US" sz="2400" dirty="0"/>
              <a:t>Banker (</a:t>
            </a:r>
            <a:r>
              <a:rPr lang="en-US" sz="2400" b="1" spc="-300" dirty="0"/>
              <a:t>O </a:t>
            </a:r>
            <a:r>
              <a:rPr lang="en-US" sz="2400" b="1" dirty="0"/>
              <a:t>S</a:t>
            </a:r>
            <a:r>
              <a:rPr lang="en-US" sz="2400" dirty="0"/>
              <a:t>) only satisfies requests resulting in </a:t>
            </a:r>
            <a:r>
              <a:rPr lang="en-US" sz="2400" b="1" dirty="0"/>
              <a:t>safe </a:t>
            </a:r>
            <a:r>
              <a:rPr lang="en-US" sz="2400" dirty="0"/>
              <a:t>states</a:t>
            </a:r>
          </a:p>
          <a:p>
            <a:pPr marL="829818" lvl="1" indent="-342900">
              <a:lnSpc>
                <a:spcPct val="115000"/>
              </a:lnSpc>
              <a:buSzPts val="2400"/>
            </a:pPr>
            <a:r>
              <a:rPr lang="en-US" sz="2400" dirty="0"/>
              <a:t>A state is safe iff there exists a sequence of other states that allows all the customers to complete</a:t>
            </a:r>
          </a:p>
          <a:p>
            <a:pPr marL="829818" lvl="1" indent="-342900">
              <a:lnSpc>
                <a:spcPct val="115000"/>
              </a:lnSpc>
              <a:buSzPts val="2400"/>
            </a:pPr>
            <a:r>
              <a:rPr lang="en-US" sz="2400" dirty="0"/>
              <a:t>Maximum credit demands are known in advance</a:t>
            </a:r>
          </a:p>
        </p:txBody>
      </p:sp>
      <p:pic>
        <p:nvPicPr>
          <p:cNvPr id="7" name="Picture 6" descr="An illustration of a scroll with the text that reads as follows.&#10;Long description2 is available in notes, press F6">
            <a:extLst>
              <a:ext uri="{FF2B5EF4-FFF2-40B4-BE49-F238E27FC236}">
                <a16:creationId xmlns:a16="http://schemas.microsoft.com/office/drawing/2014/main" id="{49BF1980-85DE-32FD-AE79-14D11475F35F}"/>
              </a:ext>
            </a:extLst>
          </p:cNvPr>
          <p:cNvPicPr>
            <a:picLocks noChangeAspect="1"/>
          </p:cNvPicPr>
          <p:nvPr/>
        </p:nvPicPr>
        <p:blipFill>
          <a:blip r:embed="rId4"/>
          <a:stretch>
            <a:fillRect/>
          </a:stretch>
        </p:blipFill>
        <p:spPr>
          <a:xfrm>
            <a:off x="9418176" y="4304876"/>
            <a:ext cx="2241917" cy="1536595"/>
          </a:xfrm>
          <a:prstGeom prst="rect">
            <a:avLst/>
          </a:prstGeom>
        </p:spPr>
      </p:pic>
    </p:spTree>
    <p:extLst>
      <p:ext uri="{BB962C8B-B14F-4D97-AF65-F5344CB8AC3E}">
        <p14:creationId xmlns:p14="http://schemas.microsoft.com/office/powerpoint/2010/main" val="196901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AFE9-A7E2-06DE-59D2-13022F1DA48F}"/>
              </a:ext>
            </a:extLst>
          </p:cNvPr>
          <p:cNvSpPr>
            <a:spLocks noGrp="1"/>
          </p:cNvSpPr>
          <p:nvPr>
            <p:ph type="title"/>
          </p:nvPr>
        </p:nvSpPr>
        <p:spPr>
          <a:xfrm>
            <a:off x="522325" y="261332"/>
            <a:ext cx="11153738" cy="559572"/>
          </a:xfrm>
        </p:spPr>
        <p:txBody>
          <a:bodyPr wrap="square" lIns="0" tIns="18000" rIns="0" bIns="18000" anchor="ctr" anchorCtr="0">
            <a:spAutoFit/>
          </a:bodyPr>
          <a:lstStyle/>
          <a:p>
            <a:r>
              <a:rPr lang="en-US" sz="3400" dirty="0"/>
              <a:t>Using Resources</a:t>
            </a:r>
          </a:p>
        </p:txBody>
      </p:sp>
      <p:sp>
        <p:nvSpPr>
          <p:cNvPr id="3" name="Content Placeholder 2">
            <a:extLst>
              <a:ext uri="{FF2B5EF4-FFF2-40B4-BE49-F238E27FC236}">
                <a16:creationId xmlns:a16="http://schemas.microsoft.com/office/drawing/2014/main" id="{11A9888C-89D9-1292-D147-CFC4B75BEF69}"/>
              </a:ext>
            </a:extLst>
          </p:cNvPr>
          <p:cNvSpPr>
            <a:spLocks noGrp="1"/>
          </p:cNvSpPr>
          <p:nvPr>
            <p:ph sz="quarter" idx="13"/>
          </p:nvPr>
        </p:nvSpPr>
        <p:spPr>
          <a:xfrm>
            <a:off x="522324" y="1094882"/>
            <a:ext cx="11153737" cy="467239"/>
          </a:xfrm>
        </p:spPr>
        <p:txBody>
          <a:bodyPr wrap="square" lIns="0" tIns="18000" rIns="0" bIns="18000" anchor="ctr" anchorCtr="0">
            <a:spAutoFit/>
          </a:bodyPr>
          <a:lstStyle/>
          <a:p>
            <a:pPr marL="0" indent="0">
              <a:buNone/>
            </a:pPr>
            <a:r>
              <a:rPr lang="en-US" sz="2800" dirty="0"/>
              <a:t>Sequence of events required to use a resource (e.g., disk)</a:t>
            </a:r>
          </a:p>
        </p:txBody>
      </p:sp>
      <p:sp>
        <p:nvSpPr>
          <p:cNvPr id="4" name="Content Placeholder 3">
            <a:extLst>
              <a:ext uri="{FF2B5EF4-FFF2-40B4-BE49-F238E27FC236}">
                <a16:creationId xmlns:a16="http://schemas.microsoft.com/office/drawing/2014/main" id="{30264402-D446-DFAF-DF6E-810E0ACE4B59}"/>
              </a:ext>
            </a:extLst>
          </p:cNvPr>
          <p:cNvSpPr>
            <a:spLocks noGrp="1"/>
          </p:cNvSpPr>
          <p:nvPr>
            <p:ph sz="quarter" idx="14"/>
          </p:nvPr>
        </p:nvSpPr>
        <p:spPr>
          <a:xfrm>
            <a:off x="513698" y="1708815"/>
            <a:ext cx="11153737" cy="1482901"/>
          </a:xfrm>
        </p:spPr>
        <p:txBody>
          <a:bodyPr wrap="square" lIns="0" tIns="18000" rIns="0" bIns="18000" anchor="ctr" anchorCtr="0">
            <a:spAutoFit/>
          </a:bodyPr>
          <a:lstStyle/>
          <a:p>
            <a:pPr marL="944118" lvl="1" indent="-457200">
              <a:buSzPts val="2400"/>
              <a:buFont typeface="+mj-lt"/>
              <a:buAutoNum type="arabicPeriod"/>
            </a:pPr>
            <a:r>
              <a:rPr lang="en-US" sz="2800" dirty="0"/>
              <a:t>Request the resource</a:t>
            </a:r>
          </a:p>
          <a:p>
            <a:pPr marL="944118" lvl="1" indent="-457200">
              <a:buSzPts val="2400"/>
              <a:buFont typeface="+mj-lt"/>
              <a:buAutoNum type="arabicPeriod"/>
            </a:pPr>
            <a:r>
              <a:rPr lang="en-US" sz="2800" dirty="0"/>
              <a:t>Use the resource</a:t>
            </a:r>
          </a:p>
          <a:p>
            <a:pPr marL="944118" lvl="1" indent="-457200">
              <a:buSzPts val="2400"/>
              <a:buFont typeface="+mj-lt"/>
              <a:buAutoNum type="arabicPeriod"/>
            </a:pPr>
            <a:r>
              <a:rPr lang="en-US" sz="2800" dirty="0"/>
              <a:t>Release the resource</a:t>
            </a:r>
          </a:p>
        </p:txBody>
      </p:sp>
    </p:spTree>
    <p:extLst>
      <p:ext uri="{BB962C8B-B14F-4D97-AF65-F5344CB8AC3E}">
        <p14:creationId xmlns:p14="http://schemas.microsoft.com/office/powerpoint/2010/main" val="1771268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6505"/>
            <a:ext cx="11154104" cy="559572"/>
          </a:xfrm>
        </p:spPr>
        <p:txBody>
          <a:bodyPr wrap="square" lIns="0" tIns="18000" rIns="0" bIns="18000" anchor="ctr" anchorCtr="0">
            <a:spAutoFit/>
          </a:bodyPr>
          <a:lstStyle/>
          <a:p>
            <a:pPr>
              <a:buClr>
                <a:schemeClr val="dk1"/>
              </a:buClr>
              <a:buSzPts val="1100"/>
            </a:pPr>
            <a:r>
              <a:rPr lang="en-US" sz="3400" dirty="0"/>
              <a:t>Deadlock Avoidance: Single Resource </a:t>
            </a:r>
            <a:r>
              <a:rPr lang="en-US" sz="2600" dirty="0"/>
              <a:t>(4 of 4)</a:t>
            </a:r>
          </a:p>
        </p:txBody>
      </p:sp>
      <p:pic>
        <p:nvPicPr>
          <p:cNvPr id="5" name="Picture 4" descr="The figure contains three parts labeled a, b and c.&#10;Long description1 is available in notes, Press F6.">
            <a:extLst>
              <a:ext uri="{FF2B5EF4-FFF2-40B4-BE49-F238E27FC236}">
                <a16:creationId xmlns:a16="http://schemas.microsoft.com/office/drawing/2014/main" id="{633DCDF5-430E-7A3B-1D95-6F0CD0B10019}"/>
              </a:ext>
            </a:extLst>
          </p:cNvPr>
          <p:cNvPicPr>
            <a:picLocks noChangeAspect="1"/>
          </p:cNvPicPr>
          <p:nvPr/>
        </p:nvPicPr>
        <p:blipFill>
          <a:blip r:embed="rId3"/>
          <a:stretch>
            <a:fillRect/>
          </a:stretch>
        </p:blipFill>
        <p:spPr>
          <a:xfrm>
            <a:off x="3344692" y="989390"/>
            <a:ext cx="5503296" cy="1969646"/>
          </a:xfrm>
          <a:prstGeom prst="rect">
            <a:avLst/>
          </a:prstGeom>
        </p:spPr>
      </p:pic>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9" y="3064646"/>
            <a:ext cx="8423634" cy="3281086"/>
          </a:xfrm>
        </p:spPr>
        <p:txBody>
          <a:bodyPr wrap="square" lIns="0" tIns="18000" rIns="0" bIns="18000" anchor="ctr" anchorCtr="0">
            <a:spAutoFit/>
          </a:bodyPr>
          <a:lstStyle/>
          <a:p>
            <a:pPr marL="342900" indent="-342900">
              <a:lnSpc>
                <a:spcPct val="115000"/>
              </a:lnSpc>
              <a:spcBef>
                <a:spcPts val="600"/>
              </a:spcBef>
              <a:buSzPts val="2400"/>
            </a:pPr>
            <a:r>
              <a:rPr lang="en-US" sz="2400" b="1" dirty="0"/>
              <a:t>Banker’s algorithm (Dijkstra):</a:t>
            </a:r>
          </a:p>
          <a:p>
            <a:pPr marL="829818" lvl="1" indent="-342900">
              <a:lnSpc>
                <a:spcPct val="115000"/>
              </a:lnSpc>
              <a:buSzPts val="2400"/>
            </a:pPr>
            <a:r>
              <a:rPr lang="en-US" sz="2400" dirty="0"/>
              <a:t>Customers (</a:t>
            </a:r>
            <a:r>
              <a:rPr lang="en-US" sz="2400" b="1" dirty="0"/>
              <a:t>processes</a:t>
            </a:r>
            <a:r>
              <a:rPr lang="en-US" sz="2400" dirty="0"/>
              <a:t>) request credits (</a:t>
            </a:r>
            <a:r>
              <a:rPr lang="en-US" sz="2400" b="1" dirty="0"/>
              <a:t>resources</a:t>
            </a:r>
            <a:r>
              <a:rPr lang="en-US" sz="2400" dirty="0"/>
              <a:t>) </a:t>
            </a:r>
          </a:p>
          <a:p>
            <a:pPr marL="829818" lvl="1" indent="-342900">
              <a:lnSpc>
                <a:spcPct val="115000"/>
              </a:lnSpc>
              <a:buSzPts val="2400"/>
            </a:pPr>
            <a:r>
              <a:rPr lang="en-US" sz="2400" dirty="0"/>
              <a:t>Banker (</a:t>
            </a:r>
            <a:r>
              <a:rPr lang="en-US" sz="2400" b="1" spc="-300" dirty="0"/>
              <a:t>O </a:t>
            </a:r>
            <a:r>
              <a:rPr lang="en-US" sz="2400" b="1" dirty="0"/>
              <a:t>S</a:t>
            </a:r>
            <a:r>
              <a:rPr lang="en-US" sz="2400" dirty="0"/>
              <a:t>) only satisfies requests resulting in </a:t>
            </a:r>
            <a:r>
              <a:rPr lang="en-US" sz="2400" b="1" dirty="0"/>
              <a:t>safe </a:t>
            </a:r>
            <a:r>
              <a:rPr lang="en-US" sz="2400" dirty="0"/>
              <a:t>states</a:t>
            </a:r>
          </a:p>
          <a:p>
            <a:pPr marL="829818" lvl="1" indent="-342900">
              <a:lnSpc>
                <a:spcPct val="115000"/>
              </a:lnSpc>
              <a:buSzPts val="2400"/>
            </a:pPr>
            <a:r>
              <a:rPr lang="en-US" sz="2400" dirty="0"/>
              <a:t>A state is safe iff there exists a sequence of other states that allows all the customers to complete</a:t>
            </a:r>
          </a:p>
          <a:p>
            <a:pPr marL="829818" lvl="1" indent="-342900">
              <a:lnSpc>
                <a:spcPct val="115000"/>
              </a:lnSpc>
              <a:buSzPts val="2400"/>
            </a:pPr>
            <a:r>
              <a:rPr lang="en-US" sz="2400" dirty="0"/>
              <a:t>Maximum credit demands are known in advance</a:t>
            </a:r>
          </a:p>
        </p:txBody>
      </p:sp>
      <p:pic>
        <p:nvPicPr>
          <p:cNvPr id="6" name="Picture 5" descr="An illustration of a scroll with the text that reads as follows.&#10;Long description2 is available in notes, press F6">
            <a:extLst>
              <a:ext uri="{FF2B5EF4-FFF2-40B4-BE49-F238E27FC236}">
                <a16:creationId xmlns:a16="http://schemas.microsoft.com/office/drawing/2014/main" id="{E4346453-C9F0-A244-69AD-B4017BEAB8ED}"/>
              </a:ext>
            </a:extLst>
          </p:cNvPr>
          <p:cNvPicPr>
            <a:picLocks noChangeAspect="1"/>
          </p:cNvPicPr>
          <p:nvPr/>
        </p:nvPicPr>
        <p:blipFill>
          <a:blip r:embed="rId4"/>
          <a:stretch>
            <a:fillRect/>
          </a:stretch>
        </p:blipFill>
        <p:spPr>
          <a:xfrm>
            <a:off x="9424866" y="4301715"/>
            <a:ext cx="2241917" cy="1536595"/>
          </a:xfrm>
          <a:prstGeom prst="rect">
            <a:avLst/>
          </a:prstGeom>
        </p:spPr>
      </p:pic>
    </p:spTree>
    <p:extLst>
      <p:ext uri="{BB962C8B-B14F-4D97-AF65-F5344CB8AC3E}">
        <p14:creationId xmlns:p14="http://schemas.microsoft.com/office/powerpoint/2010/main" val="3431677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4484"/>
            <a:ext cx="11154104" cy="559572"/>
          </a:xfrm>
        </p:spPr>
        <p:txBody>
          <a:bodyPr wrap="square" lIns="0" tIns="18000" rIns="0" bIns="18000" anchor="ctr" anchorCtr="0">
            <a:spAutoFit/>
          </a:bodyPr>
          <a:lstStyle/>
          <a:p>
            <a:r>
              <a:rPr lang="en-US" sz="3400" dirty="0"/>
              <a:t>Deadlock Avoidance Resource Trajectories</a:t>
            </a:r>
          </a:p>
        </p:txBody>
      </p:sp>
      <p:pic>
        <p:nvPicPr>
          <p:cNvPr id="5" name="Picture 4" descr="The figure illustrates a graph labeled two process resource trajectories.&#10;Long description1 is available in notes, Press F6.">
            <a:extLst>
              <a:ext uri="{FF2B5EF4-FFF2-40B4-BE49-F238E27FC236}">
                <a16:creationId xmlns:a16="http://schemas.microsoft.com/office/drawing/2014/main" id="{21DC66FF-1C83-3956-5B1C-AF6A8EADBB41}"/>
              </a:ext>
            </a:extLst>
          </p:cNvPr>
          <p:cNvPicPr>
            <a:picLocks noChangeAspect="1"/>
          </p:cNvPicPr>
          <p:nvPr/>
        </p:nvPicPr>
        <p:blipFill>
          <a:blip r:embed="rId3"/>
          <a:stretch>
            <a:fillRect/>
          </a:stretch>
        </p:blipFill>
        <p:spPr>
          <a:xfrm>
            <a:off x="2451738" y="1300755"/>
            <a:ext cx="7288525" cy="4308246"/>
          </a:xfrm>
          <a:prstGeom prst="rect">
            <a:avLst/>
          </a:prstGeom>
        </p:spPr>
      </p:pic>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3696351" y="5953753"/>
            <a:ext cx="4805320" cy="313350"/>
          </a:xfrm>
        </p:spPr>
        <p:txBody>
          <a:bodyPr wrap="square" lIns="0" tIns="18000" rIns="0" bIns="18000" anchor="ctr" anchorCtr="0">
            <a:spAutoFit/>
          </a:bodyPr>
          <a:lstStyle/>
          <a:p>
            <a:pPr marL="0" indent="0">
              <a:spcBef>
                <a:spcPts val="600"/>
              </a:spcBef>
              <a:buNone/>
            </a:pPr>
            <a:r>
              <a:rPr lang="en-US" sz="1800" dirty="0">
                <a:latin typeface="Arial"/>
                <a:ea typeface="Arial"/>
                <a:cs typeface="Arial"/>
                <a:sym typeface="Arial"/>
              </a:rPr>
              <a:t>Figure 6.11. Two process resource trajectories.</a:t>
            </a:r>
            <a:endParaRPr lang="en-US" sz="1800" dirty="0"/>
          </a:p>
        </p:txBody>
      </p:sp>
    </p:spTree>
    <p:extLst>
      <p:ext uri="{BB962C8B-B14F-4D97-AF65-F5344CB8AC3E}">
        <p14:creationId xmlns:p14="http://schemas.microsoft.com/office/powerpoint/2010/main" val="2587816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4484"/>
            <a:ext cx="11154104" cy="559572"/>
          </a:xfrm>
        </p:spPr>
        <p:txBody>
          <a:bodyPr wrap="square" lIns="0" tIns="18000" rIns="0" bIns="18000" anchor="ctr" anchorCtr="0">
            <a:spAutoFit/>
          </a:bodyPr>
          <a:lstStyle/>
          <a:p>
            <a:r>
              <a:rPr lang="en-US" sz="3400" dirty="0"/>
              <a:t>Safe and Unsafe States (1)</a:t>
            </a:r>
          </a:p>
        </p:txBody>
      </p:sp>
      <p:pic>
        <p:nvPicPr>
          <p:cNvPr id="6" name="Picture 5" descr="The figure contains five parts labeled a, b, c, d and e.&#10;Long description is available in notes, press F6">
            <a:extLst>
              <a:ext uri="{FF2B5EF4-FFF2-40B4-BE49-F238E27FC236}">
                <a16:creationId xmlns:a16="http://schemas.microsoft.com/office/drawing/2014/main" id="{E5DD05DA-3D06-639C-5D07-00B930912EDB}"/>
              </a:ext>
            </a:extLst>
          </p:cNvPr>
          <p:cNvPicPr>
            <a:picLocks noChangeAspect="1"/>
          </p:cNvPicPr>
          <p:nvPr/>
        </p:nvPicPr>
        <p:blipFill>
          <a:blip r:embed="rId3"/>
          <a:stretch>
            <a:fillRect/>
          </a:stretch>
        </p:blipFill>
        <p:spPr>
          <a:xfrm>
            <a:off x="3116368" y="1092412"/>
            <a:ext cx="5975263" cy="4574250"/>
          </a:xfrm>
          <a:prstGeom prst="rect">
            <a:avLst/>
          </a:prstGeom>
        </p:spPr>
      </p:pic>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3348772" y="5953753"/>
            <a:ext cx="5500479" cy="313350"/>
          </a:xfrm>
        </p:spPr>
        <p:txBody>
          <a:bodyPr wrap="square" lIns="0" tIns="18000" rIns="0" bIns="18000" anchor="ctr" anchorCtr="0">
            <a:spAutoFit/>
          </a:bodyPr>
          <a:lstStyle/>
          <a:p>
            <a:pPr marL="0" indent="0">
              <a:spcBef>
                <a:spcPts val="600"/>
              </a:spcBef>
              <a:buNone/>
            </a:pPr>
            <a:r>
              <a:rPr lang="en-US" sz="1800" dirty="0"/>
              <a:t>Figure 6.12 Demonstration that the state in (a) is safe.</a:t>
            </a:r>
          </a:p>
        </p:txBody>
      </p:sp>
    </p:spTree>
    <p:extLst>
      <p:ext uri="{BB962C8B-B14F-4D97-AF65-F5344CB8AC3E}">
        <p14:creationId xmlns:p14="http://schemas.microsoft.com/office/powerpoint/2010/main" val="166366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31484" y="264484"/>
            <a:ext cx="8240620" cy="559572"/>
          </a:xfrm>
        </p:spPr>
        <p:txBody>
          <a:bodyPr wrap="square" lIns="0" tIns="18000" rIns="0" bIns="18000" anchor="ctr" anchorCtr="0">
            <a:spAutoFit/>
          </a:bodyPr>
          <a:lstStyle/>
          <a:p>
            <a:r>
              <a:rPr lang="en-US" sz="3400" dirty="0"/>
              <a:t>Safe and Unsafe States (2)</a:t>
            </a:r>
          </a:p>
        </p:txBody>
      </p:sp>
      <p:pic>
        <p:nvPicPr>
          <p:cNvPr id="6" name="Picture 5" descr="The figure contains four parts labeled a, b, c and d.&#10;Long description is available in notes, Press F6.">
            <a:extLst>
              <a:ext uri="{FF2B5EF4-FFF2-40B4-BE49-F238E27FC236}">
                <a16:creationId xmlns:a16="http://schemas.microsoft.com/office/drawing/2014/main" id="{19E737A3-A7EA-75A6-DF13-566E12229529}"/>
              </a:ext>
            </a:extLst>
          </p:cNvPr>
          <p:cNvPicPr>
            <a:picLocks noChangeAspect="1"/>
          </p:cNvPicPr>
          <p:nvPr/>
        </p:nvPicPr>
        <p:blipFill>
          <a:blip r:embed="rId3"/>
          <a:stretch>
            <a:fillRect/>
          </a:stretch>
        </p:blipFill>
        <p:spPr>
          <a:xfrm>
            <a:off x="895565" y="1706978"/>
            <a:ext cx="10400871" cy="2283114"/>
          </a:xfrm>
          <a:prstGeom prst="rect">
            <a:avLst/>
          </a:prstGeom>
        </p:spPr>
      </p:pic>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3169990" y="5553700"/>
            <a:ext cx="5867564" cy="313350"/>
          </a:xfrm>
        </p:spPr>
        <p:txBody>
          <a:bodyPr wrap="square" lIns="0" tIns="18000" rIns="0" bIns="18000" anchor="ctr" anchorCtr="0">
            <a:spAutoFit/>
          </a:bodyPr>
          <a:lstStyle/>
          <a:p>
            <a:pPr marL="0" indent="0">
              <a:spcBef>
                <a:spcPts val="600"/>
              </a:spcBef>
              <a:buNone/>
            </a:pPr>
            <a:r>
              <a:rPr lang="en-US" sz="1800" dirty="0"/>
              <a:t>Figure 6.13 Demonstration that the state in (b) is not safe.</a:t>
            </a:r>
          </a:p>
        </p:txBody>
      </p:sp>
    </p:spTree>
    <p:extLst>
      <p:ext uri="{BB962C8B-B14F-4D97-AF65-F5344CB8AC3E}">
        <p14:creationId xmlns:p14="http://schemas.microsoft.com/office/powerpoint/2010/main" val="3665434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6504"/>
            <a:ext cx="11154104" cy="559572"/>
          </a:xfrm>
        </p:spPr>
        <p:txBody>
          <a:bodyPr wrap="square" lIns="0" tIns="18000" rIns="0" bIns="18000" anchor="ctr" anchorCtr="0">
            <a:spAutoFit/>
          </a:bodyPr>
          <a:lstStyle/>
          <a:p>
            <a:r>
              <a:rPr lang="en-US" sz="3400" dirty="0"/>
              <a:t>Banker’s Algorithm for Multiple Resources (1)</a:t>
            </a:r>
          </a:p>
        </p:txBody>
      </p:sp>
      <p:pic>
        <p:nvPicPr>
          <p:cNvPr id="8" name="Picture 7" descr="Two matrices with five rows and five columns. The matrices are labeled resources assigned and resources still assigned.&#10;Long description is available in notes, Press F6.">
            <a:extLst>
              <a:ext uri="{FF2B5EF4-FFF2-40B4-BE49-F238E27FC236}">
                <a16:creationId xmlns:a16="http://schemas.microsoft.com/office/drawing/2014/main" id="{DDA88362-BA1D-44A4-CF3D-A4B288C3D4C5}"/>
              </a:ext>
            </a:extLst>
          </p:cNvPr>
          <p:cNvPicPr>
            <a:picLocks noChangeAspect="1"/>
          </p:cNvPicPr>
          <p:nvPr/>
        </p:nvPicPr>
        <p:blipFill>
          <a:blip r:embed="rId3"/>
          <a:stretch>
            <a:fillRect/>
          </a:stretch>
        </p:blipFill>
        <p:spPr>
          <a:xfrm>
            <a:off x="1627560" y="1257917"/>
            <a:ext cx="8937561" cy="3979049"/>
          </a:xfrm>
          <a:prstGeom prst="rect">
            <a:avLst/>
          </a:prstGeom>
        </p:spPr>
      </p:pic>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3073748" y="5953834"/>
            <a:ext cx="6050527" cy="313350"/>
          </a:xfrm>
        </p:spPr>
        <p:txBody>
          <a:bodyPr wrap="square" lIns="0" tIns="18000" rIns="0" bIns="18000" anchor="ctr" anchorCtr="0">
            <a:spAutoFit/>
          </a:bodyPr>
          <a:lstStyle/>
          <a:p>
            <a:pPr marL="0" indent="0">
              <a:spcBef>
                <a:spcPts val="600"/>
              </a:spcBef>
              <a:buNone/>
            </a:pPr>
            <a:r>
              <a:rPr lang="en-US" sz="1800" dirty="0"/>
              <a:t>Figure 6.15 The banker’s algorithm with multiple resources.</a:t>
            </a:r>
          </a:p>
        </p:txBody>
      </p:sp>
    </p:spTree>
    <p:extLst>
      <p:ext uri="{BB962C8B-B14F-4D97-AF65-F5344CB8AC3E}">
        <p14:creationId xmlns:p14="http://schemas.microsoft.com/office/powerpoint/2010/main" val="2246981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185D-F2A9-A613-8E89-1A04A954B59D}"/>
              </a:ext>
            </a:extLst>
          </p:cNvPr>
          <p:cNvSpPr>
            <a:spLocks noGrp="1"/>
          </p:cNvSpPr>
          <p:nvPr>
            <p:ph type="title"/>
          </p:nvPr>
        </p:nvSpPr>
        <p:spPr>
          <a:xfrm>
            <a:off x="521959" y="266504"/>
            <a:ext cx="11154104" cy="559572"/>
          </a:xfrm>
        </p:spPr>
        <p:txBody>
          <a:bodyPr wrap="square" lIns="0" tIns="18000" rIns="0" bIns="18000" anchor="ctr" anchorCtr="0">
            <a:spAutoFit/>
          </a:bodyPr>
          <a:lstStyle/>
          <a:p>
            <a:r>
              <a:rPr lang="en-US" sz="3400" dirty="0"/>
              <a:t>Banker’s Algorithm for Multiple Resources (2)</a:t>
            </a:r>
          </a:p>
        </p:txBody>
      </p:sp>
      <p:pic>
        <p:nvPicPr>
          <p:cNvPr id="21" name="Picture 20" descr="Two matrices with five rows and five columns. The matrices are labeled resources assigned and resources still assigned.&#10;Long description is available in notes, Press F6.">
            <a:extLst>
              <a:ext uri="{FF2B5EF4-FFF2-40B4-BE49-F238E27FC236}">
                <a16:creationId xmlns:a16="http://schemas.microsoft.com/office/drawing/2014/main" id="{9B87E6F4-B6A2-1CAB-C7F2-7685033F09DE}"/>
              </a:ext>
            </a:extLst>
          </p:cNvPr>
          <p:cNvPicPr>
            <a:picLocks noChangeAspect="1"/>
          </p:cNvPicPr>
          <p:nvPr/>
        </p:nvPicPr>
        <p:blipFill>
          <a:blip r:embed="rId3"/>
          <a:stretch>
            <a:fillRect/>
          </a:stretch>
        </p:blipFill>
        <p:spPr>
          <a:xfrm>
            <a:off x="2837623" y="1099101"/>
            <a:ext cx="6517435" cy="2901599"/>
          </a:xfrm>
          <a:prstGeom prst="rect">
            <a:avLst/>
          </a:prstGeom>
        </p:spPr>
      </p:pic>
      <p:sp>
        <p:nvSpPr>
          <p:cNvPr id="3" name="Content Placeholder 2">
            <a:extLst>
              <a:ext uri="{FF2B5EF4-FFF2-40B4-BE49-F238E27FC236}">
                <a16:creationId xmlns:a16="http://schemas.microsoft.com/office/drawing/2014/main" id="{2C072846-A965-3743-BBFF-88AA91ABB072}"/>
              </a:ext>
            </a:extLst>
          </p:cNvPr>
          <p:cNvSpPr>
            <a:spLocks noGrp="1"/>
          </p:cNvSpPr>
          <p:nvPr>
            <p:ph sz="quarter" idx="12"/>
          </p:nvPr>
        </p:nvSpPr>
        <p:spPr>
          <a:xfrm>
            <a:off x="521959" y="4181443"/>
            <a:ext cx="11154102" cy="436461"/>
          </a:xfrm>
        </p:spPr>
        <p:txBody>
          <a:bodyPr wrap="square" lIns="0" tIns="18000" rIns="0" bIns="18000" anchor="ctr" anchorCtr="0">
            <a:spAutoFit/>
          </a:bodyPr>
          <a:lstStyle/>
          <a:p>
            <a:pPr marL="0" indent="0">
              <a:buNone/>
            </a:pPr>
            <a:r>
              <a:rPr lang="en-US" sz="2600" b="1" dirty="0"/>
              <a:t>Generalized safe state detection</a:t>
            </a:r>
            <a:r>
              <a:rPr lang="en-US" sz="2600" dirty="0"/>
              <a:t>:</a:t>
            </a:r>
          </a:p>
        </p:txBody>
      </p:sp>
      <p:sp>
        <p:nvSpPr>
          <p:cNvPr id="4" name="Content Placeholder 3">
            <a:extLst>
              <a:ext uri="{FF2B5EF4-FFF2-40B4-BE49-F238E27FC236}">
                <a16:creationId xmlns:a16="http://schemas.microsoft.com/office/drawing/2014/main" id="{BFC6E2B2-A10B-B607-4D40-A2959EC41C88}"/>
              </a:ext>
            </a:extLst>
          </p:cNvPr>
          <p:cNvSpPr>
            <a:spLocks noGrp="1"/>
          </p:cNvSpPr>
          <p:nvPr>
            <p:ph sz="quarter" idx="13"/>
          </p:nvPr>
        </p:nvSpPr>
        <p:spPr>
          <a:xfrm>
            <a:off x="520045" y="4810479"/>
            <a:ext cx="8176280" cy="436461"/>
          </a:xfrm>
        </p:spPr>
        <p:txBody>
          <a:bodyPr wrap="square" lIns="0" tIns="18000" rIns="0" bIns="18000" anchor="ctr" anchorCtr="0">
            <a:spAutoFit/>
          </a:bodyPr>
          <a:lstStyle/>
          <a:p>
            <a:pPr marL="457200" indent="-457200">
              <a:buFont typeface="+mj-lt"/>
              <a:buAutoNum type="arabicPeriod"/>
            </a:pPr>
            <a:r>
              <a:rPr lang="en-US" sz="2600" dirty="0"/>
              <a:t>Select row R whose unmet resource needs N are all</a:t>
            </a:r>
          </a:p>
        </p:txBody>
      </p:sp>
      <p:graphicFrame>
        <p:nvGraphicFramePr>
          <p:cNvPr id="17" name="Object 16" descr="Left angle bracket equals A.">
            <a:extLst>
              <a:ext uri="{FF2B5EF4-FFF2-40B4-BE49-F238E27FC236}">
                <a16:creationId xmlns:a16="http://schemas.microsoft.com/office/drawing/2014/main" id="{F6C8C516-75C4-ED8D-566C-A00E586318AE}"/>
              </a:ext>
            </a:extLst>
          </p:cNvPr>
          <p:cNvGraphicFramePr>
            <a:graphicFrameLocks noChangeAspect="1"/>
          </p:cNvGraphicFramePr>
          <p:nvPr>
            <p:extLst>
              <p:ext uri="{D42A27DB-BD31-4B8C-83A1-F6EECF244321}">
                <p14:modId xmlns:p14="http://schemas.microsoft.com/office/powerpoint/2010/main" val="2404542947"/>
              </p:ext>
            </p:extLst>
          </p:nvPr>
        </p:nvGraphicFramePr>
        <p:xfrm>
          <a:off x="8827648" y="4865218"/>
          <a:ext cx="753293" cy="365083"/>
        </p:xfrm>
        <a:graphic>
          <a:graphicData uri="http://schemas.openxmlformats.org/presentationml/2006/ole">
            <mc:AlternateContent xmlns:mc="http://schemas.openxmlformats.org/markup-compatibility/2006">
              <mc:Choice xmlns:v="urn:schemas-microsoft-com:vml" Requires="v">
                <p:oleObj name="Equation" r:id="rId4" imgW="419040" imgH="203040" progId="Equation.DSMT4">
                  <p:embed/>
                </p:oleObj>
              </mc:Choice>
              <mc:Fallback>
                <p:oleObj name="Equation" r:id="rId4" imgW="419040" imgH="203040" progId="Equation.DSMT4">
                  <p:embed/>
                  <p:pic>
                    <p:nvPicPr>
                      <p:cNvPr id="6" name="Object 5" descr="The figure illustrates an inequality which is as follows.&#10;(Summation j element of A subscript i BaseLine y subscript i j greater than or equals r subscript i).">
                        <a:extLst>
                          <a:ext uri="{FF2B5EF4-FFF2-40B4-BE49-F238E27FC236}">
                            <a16:creationId xmlns:a16="http://schemas.microsoft.com/office/drawing/2014/main" id="{4EFBD557-9B09-4B6C-B765-2D7612BF3396}"/>
                          </a:ext>
                        </a:extLst>
                      </p:cNvPr>
                      <p:cNvPicPr/>
                      <p:nvPr/>
                    </p:nvPicPr>
                    <p:blipFill>
                      <a:blip r:embed="rId5"/>
                      <a:stretch>
                        <a:fillRect/>
                      </a:stretch>
                    </p:blipFill>
                    <p:spPr>
                      <a:xfrm>
                        <a:off x="8827648" y="4865218"/>
                        <a:ext cx="753293" cy="365083"/>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601372E-4932-1219-5FBA-4A3FD0FA25A1}"/>
              </a:ext>
            </a:extLst>
          </p:cNvPr>
          <p:cNvSpPr>
            <a:spLocks noGrp="1"/>
          </p:cNvSpPr>
          <p:nvPr>
            <p:ph sz="quarter" idx="14"/>
          </p:nvPr>
        </p:nvSpPr>
        <p:spPr>
          <a:xfrm>
            <a:off x="521958" y="5342670"/>
            <a:ext cx="11154103" cy="913515"/>
          </a:xfrm>
        </p:spPr>
        <p:txBody>
          <a:bodyPr wrap="square" lIns="0" tIns="18000" rIns="0" bIns="18000" anchor="ctr" anchorCtr="0">
            <a:spAutoFit/>
          </a:bodyPr>
          <a:lstStyle/>
          <a:p>
            <a:pPr marL="457200" indent="-457200">
              <a:spcBef>
                <a:spcPts val="600"/>
              </a:spcBef>
              <a:buFont typeface="+mj-lt"/>
              <a:buAutoNum type="arabicPeriod" startAt="2"/>
            </a:pPr>
            <a:r>
              <a:rPr lang="en-US" sz="2600" dirty="0"/>
              <a:t>Mark R as terminated and add its resources to the A vector.</a:t>
            </a:r>
          </a:p>
          <a:p>
            <a:pPr marL="457200" indent="-457200">
              <a:spcBef>
                <a:spcPts val="600"/>
              </a:spcBef>
              <a:buFont typeface="+mj-lt"/>
              <a:buAutoNum type="arabicPeriod" startAt="2"/>
            </a:pPr>
            <a:r>
              <a:rPr lang="en-US" sz="2600" dirty="0"/>
              <a:t>Repeat until completion (</a:t>
            </a:r>
            <a:r>
              <a:rPr lang="en-US" sz="2600" b="1" dirty="0"/>
              <a:t>safe</a:t>
            </a:r>
            <a:r>
              <a:rPr lang="en-US" sz="2600" dirty="0"/>
              <a:t>) or deadlock (</a:t>
            </a:r>
            <a:r>
              <a:rPr lang="en-US" sz="2600" b="1" dirty="0"/>
              <a:t>unsafe</a:t>
            </a:r>
            <a:r>
              <a:rPr lang="en-US" sz="2600" dirty="0"/>
              <a:t>).</a:t>
            </a:r>
          </a:p>
        </p:txBody>
      </p:sp>
    </p:spTree>
    <p:extLst>
      <p:ext uri="{BB962C8B-B14F-4D97-AF65-F5344CB8AC3E}">
        <p14:creationId xmlns:p14="http://schemas.microsoft.com/office/powerpoint/2010/main" val="3586622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54958"/>
            <a:ext cx="11154104" cy="559572"/>
          </a:xfrm>
        </p:spPr>
        <p:txBody>
          <a:bodyPr wrap="square" lIns="0" tIns="18000" rIns="0" bIns="18000" anchor="ctr" anchorCtr="0">
            <a:spAutoFit/>
          </a:bodyPr>
          <a:lstStyle/>
          <a:p>
            <a:r>
              <a:rPr lang="en-US" sz="3400" dirty="0"/>
              <a:t>Overview </a:t>
            </a:r>
            <a:r>
              <a:rPr lang="en-US" sz="2600" dirty="0"/>
              <a:t>(5 of 6)</a:t>
            </a:r>
          </a:p>
        </p:txBody>
      </p:sp>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8" y="1099778"/>
            <a:ext cx="11154103" cy="2498564"/>
          </a:xfrm>
        </p:spPr>
        <p:txBody>
          <a:bodyPr wrap="square" lIns="0" tIns="18000" rIns="0" bIns="18000" anchor="ctr" anchorCtr="0">
            <a:spAutoFit/>
          </a:bodyPr>
          <a:lstStyle/>
          <a:p>
            <a:pPr marL="457200" indent="-457200">
              <a:spcBef>
                <a:spcPts val="600"/>
              </a:spcBef>
              <a:buSzPts val="2400"/>
            </a:pPr>
            <a:r>
              <a:rPr lang="en-US" sz="2800" dirty="0"/>
              <a:t>Deadlock definition and modeling</a:t>
            </a:r>
          </a:p>
          <a:p>
            <a:pPr marL="457200" indent="-457200">
              <a:spcBef>
                <a:spcPts val="600"/>
              </a:spcBef>
              <a:buSzPts val="2400"/>
            </a:pPr>
            <a:r>
              <a:rPr lang="en-US" sz="2800" dirty="0"/>
              <a:t>Deadlock detection</a:t>
            </a:r>
          </a:p>
          <a:p>
            <a:pPr marL="457200" indent="-457200">
              <a:spcBef>
                <a:spcPts val="600"/>
              </a:spcBef>
              <a:buSzPts val="2400"/>
            </a:pPr>
            <a:r>
              <a:rPr lang="en-US" sz="2800" dirty="0"/>
              <a:t>Deadlock avoidance</a:t>
            </a:r>
          </a:p>
          <a:p>
            <a:pPr marL="457200" indent="-457200">
              <a:spcBef>
                <a:spcPts val="600"/>
              </a:spcBef>
              <a:buSzPts val="2400"/>
            </a:pPr>
            <a:r>
              <a:rPr lang="en-US" sz="2800" b="1" dirty="0">
                <a:solidFill>
                  <a:schemeClr val="tx1"/>
                </a:solidFill>
              </a:rPr>
              <a:t>Deadlock prevention</a:t>
            </a:r>
          </a:p>
          <a:p>
            <a:pPr marL="457200" indent="-457200">
              <a:spcBef>
                <a:spcPts val="600"/>
              </a:spcBef>
              <a:buSzPts val="2400"/>
            </a:pPr>
            <a:r>
              <a:rPr lang="en-US" sz="2800" dirty="0"/>
              <a:t>Deadlock handling in practice</a:t>
            </a:r>
            <a:endParaRPr lang="en-US" sz="1000" dirty="0"/>
          </a:p>
        </p:txBody>
      </p:sp>
    </p:spTree>
    <p:extLst>
      <p:ext uri="{BB962C8B-B14F-4D97-AF65-F5344CB8AC3E}">
        <p14:creationId xmlns:p14="http://schemas.microsoft.com/office/powerpoint/2010/main" val="3388015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39909"/>
            <a:ext cx="11154104" cy="590349"/>
          </a:xfrm>
        </p:spPr>
        <p:txBody>
          <a:bodyPr wrap="square" lIns="0" tIns="18000" rIns="0" bIns="18000" anchor="ctr" anchorCtr="0">
            <a:spAutoFit/>
          </a:bodyPr>
          <a:lstStyle/>
          <a:p>
            <a:r>
              <a:rPr lang="en-US" sz="3400" dirty="0">
                <a:solidFill>
                  <a:schemeClr val="lt2"/>
                </a:solidFill>
              </a:rPr>
              <a:t>Deadlock Prevention</a:t>
            </a:r>
            <a:r>
              <a:rPr lang="en-US" dirty="0">
                <a:solidFill>
                  <a:schemeClr val="lt2"/>
                </a:solidFill>
              </a:rPr>
              <a:t> </a:t>
            </a:r>
            <a:r>
              <a:rPr lang="en-US" sz="2600" dirty="0">
                <a:solidFill>
                  <a:schemeClr val="lt2"/>
                </a:solidFill>
              </a:rPr>
              <a:t>(1 of 2)</a:t>
            </a:r>
            <a:endParaRPr lang="en-US" sz="2600" dirty="0"/>
          </a:p>
        </p:txBody>
      </p:sp>
      <p:graphicFrame>
        <p:nvGraphicFramePr>
          <p:cNvPr id="4" name="Table 3">
            <a:extLst>
              <a:ext uri="{FF2B5EF4-FFF2-40B4-BE49-F238E27FC236}">
                <a16:creationId xmlns:a16="http://schemas.microsoft.com/office/drawing/2014/main" id="{5E61B95E-03C8-0100-39A2-2AAE697B28D4}"/>
              </a:ext>
            </a:extLst>
          </p:cNvPr>
          <p:cNvGraphicFramePr>
            <a:graphicFrameLocks noGrp="1"/>
          </p:cNvGraphicFramePr>
          <p:nvPr>
            <p:extLst>
              <p:ext uri="{D42A27DB-BD31-4B8C-83A1-F6EECF244321}">
                <p14:modId xmlns:p14="http://schemas.microsoft.com/office/powerpoint/2010/main" val="4091074553"/>
              </p:ext>
            </p:extLst>
          </p:nvPr>
        </p:nvGraphicFramePr>
        <p:xfrm>
          <a:off x="2976873" y="1994732"/>
          <a:ext cx="6240635" cy="1854250"/>
        </p:xfrm>
        <a:graphic>
          <a:graphicData uri="http://schemas.openxmlformats.org/drawingml/2006/table">
            <a:tbl>
              <a:tblPr firstRow="1" bandRow="1">
                <a:noFill/>
              </a:tblPr>
              <a:tblGrid>
                <a:gridCol w="2405296">
                  <a:extLst>
                    <a:ext uri="{9D8B030D-6E8A-4147-A177-3AD203B41FA5}">
                      <a16:colId xmlns:a16="http://schemas.microsoft.com/office/drawing/2014/main" val="1140715881"/>
                    </a:ext>
                  </a:extLst>
                </a:gridCol>
                <a:gridCol w="3835339">
                  <a:extLst>
                    <a:ext uri="{9D8B030D-6E8A-4147-A177-3AD203B41FA5}">
                      <a16:colId xmlns:a16="http://schemas.microsoft.com/office/drawing/2014/main" val="110608336"/>
                    </a:ext>
                  </a:extLst>
                </a:gridCol>
              </a:tblGrid>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1800" b="1" u="none" strike="noStrike" cap="none" dirty="0">
                          <a:solidFill>
                            <a:schemeClr val="tx1"/>
                          </a:solidFill>
                          <a:latin typeface="Arial" panose="020B0604020202020204" pitchFamily="34" charset="0"/>
                          <a:cs typeface="Arial" panose="020B0604020202020204" pitchFamily="34" charset="0"/>
                        </a:rPr>
                        <a:t>Condition</a:t>
                      </a:r>
                      <a:endParaRPr sz="1100" dirty="0">
                        <a:solidFill>
                          <a:schemeClr val="tx1"/>
                        </a:solidFill>
                        <a:latin typeface="Arial" panose="020B0604020202020204" pitchFamily="34" charset="0"/>
                        <a:cs typeface="Arial" panose="020B0604020202020204" pitchFamily="34" charset="0"/>
                      </a:endParaRPr>
                    </a:p>
                  </a:txBody>
                  <a:tcPr marL="80352" marR="8035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1800" b="1" u="none" strike="noStrike" cap="none" dirty="0">
                          <a:solidFill>
                            <a:schemeClr val="tx1"/>
                          </a:solidFill>
                          <a:latin typeface="Arial" panose="020B0604020202020204" pitchFamily="34" charset="0"/>
                          <a:cs typeface="Arial" panose="020B0604020202020204" pitchFamily="34" charset="0"/>
                        </a:rPr>
                        <a:t>Approach</a:t>
                      </a:r>
                      <a:endParaRPr sz="1100" dirty="0">
                        <a:solidFill>
                          <a:schemeClr val="tx1"/>
                        </a:solidFill>
                        <a:latin typeface="Arial" panose="020B0604020202020204" pitchFamily="34" charset="0"/>
                        <a:cs typeface="Arial" panose="020B0604020202020204" pitchFamily="34" charset="0"/>
                      </a:endParaRPr>
                    </a:p>
                  </a:txBody>
                  <a:tcPr marL="80352" marR="8035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7220747"/>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latin typeface="Arial" panose="020B0604020202020204" pitchFamily="34" charset="0"/>
                          <a:cs typeface="Arial" panose="020B0604020202020204" pitchFamily="34" charset="0"/>
                        </a:rPr>
                        <a:t>Mutual exclusion</a:t>
                      </a:r>
                      <a:endParaRPr sz="1100" dirty="0">
                        <a:latin typeface="Arial" panose="020B0604020202020204" pitchFamily="34" charset="0"/>
                        <a:cs typeface="Arial" panose="020B0604020202020204" pitchFamily="34" charset="0"/>
                      </a:endParaRPr>
                    </a:p>
                  </a:txBody>
                  <a:tcPr marL="80352" marR="8035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latin typeface="Arial" panose="020B0604020202020204" pitchFamily="34" charset="0"/>
                          <a:cs typeface="Arial" panose="020B0604020202020204" pitchFamily="34" charset="0"/>
                        </a:rPr>
                        <a:t>Spool everything</a:t>
                      </a:r>
                      <a:endParaRPr sz="1100" dirty="0">
                        <a:latin typeface="Arial" panose="020B0604020202020204" pitchFamily="34" charset="0"/>
                        <a:cs typeface="Arial" panose="020B0604020202020204" pitchFamily="34" charset="0"/>
                      </a:endParaRPr>
                    </a:p>
                  </a:txBody>
                  <a:tcPr marL="80352" marR="8035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5588421"/>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latin typeface="Arial" panose="020B0604020202020204" pitchFamily="34" charset="0"/>
                          <a:cs typeface="Arial" panose="020B0604020202020204" pitchFamily="34" charset="0"/>
                        </a:rPr>
                        <a:t>Hold and wait</a:t>
                      </a:r>
                      <a:endParaRPr sz="1100" dirty="0">
                        <a:latin typeface="Arial" panose="020B0604020202020204" pitchFamily="34" charset="0"/>
                        <a:cs typeface="Arial" panose="020B0604020202020204" pitchFamily="34" charset="0"/>
                      </a:endParaRPr>
                    </a:p>
                  </a:txBody>
                  <a:tcPr marL="80352" marR="8035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latin typeface="Arial" panose="020B0604020202020204" pitchFamily="34" charset="0"/>
                          <a:cs typeface="Arial" panose="020B0604020202020204" pitchFamily="34" charset="0"/>
                        </a:rPr>
                        <a:t>Request all resources initially</a:t>
                      </a:r>
                      <a:endParaRPr sz="1100" dirty="0">
                        <a:latin typeface="Arial" panose="020B0604020202020204" pitchFamily="34" charset="0"/>
                        <a:cs typeface="Arial" panose="020B0604020202020204" pitchFamily="34" charset="0"/>
                      </a:endParaRPr>
                    </a:p>
                  </a:txBody>
                  <a:tcPr marL="80352" marR="8035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0624146"/>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latin typeface="Arial" panose="020B0604020202020204" pitchFamily="34" charset="0"/>
                          <a:cs typeface="Arial" panose="020B0604020202020204" pitchFamily="34" charset="0"/>
                        </a:rPr>
                        <a:t>No preemption</a:t>
                      </a:r>
                      <a:endParaRPr sz="1100" dirty="0">
                        <a:latin typeface="Arial" panose="020B0604020202020204" pitchFamily="34" charset="0"/>
                        <a:cs typeface="Arial" panose="020B0604020202020204" pitchFamily="34" charset="0"/>
                      </a:endParaRPr>
                    </a:p>
                  </a:txBody>
                  <a:tcPr marL="80352" marR="8035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latin typeface="Arial" panose="020B0604020202020204" pitchFamily="34" charset="0"/>
                          <a:cs typeface="Arial" panose="020B0604020202020204" pitchFamily="34" charset="0"/>
                        </a:rPr>
                        <a:t>Take resources away</a:t>
                      </a:r>
                      <a:endParaRPr sz="1100" dirty="0">
                        <a:latin typeface="Arial" panose="020B0604020202020204" pitchFamily="34" charset="0"/>
                        <a:cs typeface="Arial" panose="020B0604020202020204" pitchFamily="34" charset="0"/>
                      </a:endParaRPr>
                    </a:p>
                  </a:txBody>
                  <a:tcPr marL="80352" marR="8035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402472"/>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latin typeface="Arial" panose="020B0604020202020204" pitchFamily="34" charset="0"/>
                          <a:cs typeface="Arial" panose="020B0604020202020204" pitchFamily="34" charset="0"/>
                        </a:rPr>
                        <a:t>Circular wait</a:t>
                      </a:r>
                      <a:endParaRPr sz="1100" dirty="0">
                        <a:latin typeface="Arial" panose="020B0604020202020204" pitchFamily="34" charset="0"/>
                        <a:cs typeface="Arial" panose="020B0604020202020204" pitchFamily="34" charset="0"/>
                      </a:endParaRPr>
                    </a:p>
                  </a:txBody>
                  <a:tcPr marL="80352" marR="8035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latin typeface="Arial" panose="020B0604020202020204" pitchFamily="34" charset="0"/>
                          <a:cs typeface="Arial" panose="020B0604020202020204" pitchFamily="34" charset="0"/>
                        </a:rPr>
                        <a:t>Order resources numerically</a:t>
                      </a:r>
                      <a:endParaRPr sz="1100" dirty="0">
                        <a:latin typeface="Arial" panose="020B0604020202020204" pitchFamily="34" charset="0"/>
                        <a:cs typeface="Arial" panose="020B0604020202020204" pitchFamily="34" charset="0"/>
                      </a:endParaRPr>
                    </a:p>
                  </a:txBody>
                  <a:tcPr marL="80352" marR="80352"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2663494"/>
                  </a:ext>
                </a:extLst>
              </a:tr>
            </a:tbl>
          </a:graphicData>
        </a:graphic>
      </p:graphicFrame>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713973" y="5065233"/>
            <a:ext cx="10762681" cy="313350"/>
          </a:xfrm>
        </p:spPr>
        <p:txBody>
          <a:bodyPr wrap="square" lIns="0" tIns="18000" rIns="0" bIns="18000" anchor="ctr" anchorCtr="0">
            <a:spAutoFit/>
          </a:bodyPr>
          <a:lstStyle/>
          <a:p>
            <a:pPr marL="0" indent="0">
              <a:spcBef>
                <a:spcPts val="600"/>
              </a:spcBef>
              <a:buSzPts val="2400"/>
              <a:buNone/>
            </a:pPr>
            <a:r>
              <a:rPr lang="en-US" sz="1800" dirty="0"/>
              <a:t>Figure 6.17 Summary of approaches to deadlock prevention (negating any of the four deadlock conditions)</a:t>
            </a:r>
          </a:p>
        </p:txBody>
      </p:sp>
    </p:spTree>
    <p:extLst>
      <p:ext uri="{BB962C8B-B14F-4D97-AF65-F5344CB8AC3E}">
        <p14:creationId xmlns:p14="http://schemas.microsoft.com/office/powerpoint/2010/main" val="1700633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40108-5DBB-5D19-D34F-B2A641390C6C}"/>
              </a:ext>
            </a:extLst>
          </p:cNvPr>
          <p:cNvSpPr>
            <a:spLocks noGrp="1"/>
          </p:cNvSpPr>
          <p:nvPr>
            <p:ph type="title"/>
          </p:nvPr>
        </p:nvSpPr>
        <p:spPr>
          <a:xfrm>
            <a:off x="521959" y="255297"/>
            <a:ext cx="11154104" cy="559572"/>
          </a:xfrm>
        </p:spPr>
        <p:txBody>
          <a:bodyPr wrap="square" lIns="0" tIns="18000" rIns="0" bIns="18000" anchor="ctr" anchorCtr="0">
            <a:spAutoFit/>
          </a:bodyPr>
          <a:lstStyle/>
          <a:p>
            <a:r>
              <a:rPr lang="en-US" sz="3400" dirty="0">
                <a:solidFill>
                  <a:schemeClr val="lt2"/>
                </a:solidFill>
              </a:rPr>
              <a:t>Deadlock Prevention </a:t>
            </a:r>
            <a:r>
              <a:rPr lang="en-US" sz="2600" dirty="0">
                <a:solidFill>
                  <a:schemeClr val="lt2"/>
                </a:solidFill>
              </a:rPr>
              <a:t>(2 of 2)</a:t>
            </a:r>
            <a:endParaRPr lang="en-US" sz="2600" dirty="0"/>
          </a:p>
        </p:txBody>
      </p:sp>
      <p:sp>
        <p:nvSpPr>
          <p:cNvPr id="3" name="Content Placeholder 2">
            <a:extLst>
              <a:ext uri="{FF2B5EF4-FFF2-40B4-BE49-F238E27FC236}">
                <a16:creationId xmlns:a16="http://schemas.microsoft.com/office/drawing/2014/main" id="{C0F08EA6-FE31-3AB4-8F88-6302E66BF306}"/>
              </a:ext>
            </a:extLst>
          </p:cNvPr>
          <p:cNvSpPr>
            <a:spLocks noGrp="1"/>
          </p:cNvSpPr>
          <p:nvPr>
            <p:ph sz="quarter" idx="12"/>
          </p:nvPr>
        </p:nvSpPr>
        <p:spPr>
          <a:xfrm>
            <a:off x="521959" y="1015181"/>
            <a:ext cx="11154103" cy="5330683"/>
          </a:xfrm>
        </p:spPr>
        <p:txBody>
          <a:bodyPr wrap="square" lIns="0" tIns="18000" rIns="0" bIns="18000" anchor="ctr" anchorCtr="0">
            <a:spAutoFit/>
          </a:bodyPr>
          <a:lstStyle/>
          <a:p>
            <a:pPr marL="342900" indent="-342900">
              <a:spcBef>
                <a:spcPts val="600"/>
              </a:spcBef>
            </a:pPr>
            <a:r>
              <a:rPr lang="en-US" sz="2400" b="1" dirty="0"/>
              <a:t>Mutual exclusion</a:t>
            </a:r>
          </a:p>
          <a:p>
            <a:pPr marL="829818" lvl="1" indent="-342900"/>
            <a:r>
              <a:rPr lang="en-US" sz="2400" dirty="0"/>
              <a:t>Spool everything</a:t>
            </a:r>
          </a:p>
          <a:p>
            <a:pPr marL="1229868" lvl="2" indent="-342900"/>
            <a:r>
              <a:rPr lang="en-US" sz="2400" dirty="0"/>
              <a:t>Typically shifts the problem somewhere else</a:t>
            </a:r>
          </a:p>
          <a:p>
            <a:pPr marL="342900" indent="-342900">
              <a:spcBef>
                <a:spcPts val="600"/>
              </a:spcBef>
            </a:pPr>
            <a:r>
              <a:rPr lang="en-US" sz="2400" b="1" dirty="0"/>
              <a:t>Hold and wait</a:t>
            </a:r>
          </a:p>
          <a:p>
            <a:pPr marL="829818" lvl="1" indent="-342900"/>
            <a:r>
              <a:rPr lang="en-US" sz="2400" dirty="0"/>
              <a:t>Request all resources initially (or reacquire them)</a:t>
            </a:r>
          </a:p>
          <a:p>
            <a:pPr marL="1229868" lvl="2" indent="-342900"/>
            <a:r>
              <a:rPr lang="en-US" sz="2400" dirty="0"/>
              <a:t>Poor parallelism and resource utilization</a:t>
            </a:r>
          </a:p>
          <a:p>
            <a:pPr marL="342900" indent="-342900">
              <a:spcBef>
                <a:spcPts val="600"/>
              </a:spcBef>
            </a:pPr>
            <a:r>
              <a:rPr lang="en-US" sz="2400" b="1" dirty="0"/>
              <a:t>No preemption</a:t>
            </a:r>
          </a:p>
          <a:p>
            <a:pPr marL="829818" lvl="1" indent="-342900"/>
            <a:r>
              <a:rPr lang="en-US" sz="2400" dirty="0"/>
              <a:t>Take resources away</a:t>
            </a:r>
          </a:p>
          <a:p>
            <a:pPr marL="1229868" lvl="2" indent="-342900"/>
            <a:r>
              <a:rPr lang="en-US" sz="2400" dirty="0"/>
              <a:t>N/A in many cases (e.g., printer v</a:t>
            </a:r>
            <a:r>
              <a:rPr lang="en-US" sz="100" dirty="0"/>
              <a:t>ersu</a:t>
            </a:r>
            <a:r>
              <a:rPr lang="en-US" sz="2400" dirty="0"/>
              <a:t>s memory)</a:t>
            </a:r>
          </a:p>
          <a:p>
            <a:pPr marL="342900" indent="-342900">
              <a:spcBef>
                <a:spcPts val="600"/>
              </a:spcBef>
            </a:pPr>
            <a:r>
              <a:rPr lang="en-US" sz="2400" b="1" dirty="0"/>
              <a:t>Circular wait</a:t>
            </a:r>
          </a:p>
          <a:p>
            <a:pPr marL="829818" lvl="1" indent="-342900"/>
            <a:r>
              <a:rPr lang="en-US" sz="2400" dirty="0"/>
              <a:t>Order resources numerically</a:t>
            </a:r>
          </a:p>
          <a:p>
            <a:pPr marL="1229868" lvl="2" indent="-342900"/>
            <a:r>
              <a:rPr lang="en-US" sz="2400" dirty="0"/>
              <a:t>Hard to consistently enforce in practice</a:t>
            </a:r>
          </a:p>
        </p:txBody>
      </p:sp>
    </p:spTree>
    <p:extLst>
      <p:ext uri="{BB962C8B-B14F-4D97-AF65-F5344CB8AC3E}">
        <p14:creationId xmlns:p14="http://schemas.microsoft.com/office/powerpoint/2010/main" val="3748109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40108-5DBB-5D19-D34F-B2A641390C6C}"/>
              </a:ext>
            </a:extLst>
          </p:cNvPr>
          <p:cNvSpPr>
            <a:spLocks noGrp="1"/>
          </p:cNvSpPr>
          <p:nvPr>
            <p:ph type="title"/>
          </p:nvPr>
        </p:nvSpPr>
        <p:spPr>
          <a:xfrm>
            <a:off x="521959" y="245966"/>
            <a:ext cx="11154104" cy="559572"/>
          </a:xfrm>
        </p:spPr>
        <p:txBody>
          <a:bodyPr wrap="square" lIns="0" tIns="18000" rIns="0" bIns="18000" anchor="ctr" anchorCtr="0">
            <a:spAutoFit/>
          </a:bodyPr>
          <a:lstStyle/>
          <a:p>
            <a:r>
              <a:rPr lang="en-US" sz="3400" dirty="0"/>
              <a:t>Attacking Circular Wait Condition (1)</a:t>
            </a:r>
          </a:p>
        </p:txBody>
      </p:sp>
      <p:pic>
        <p:nvPicPr>
          <p:cNvPr id="5" name="Picture 4" descr="The figure contains two parts labeled a: Numerically ordered resources and b: A resource graph.&#10;Long description is available in notes, Press F6.">
            <a:extLst>
              <a:ext uri="{FF2B5EF4-FFF2-40B4-BE49-F238E27FC236}">
                <a16:creationId xmlns:a16="http://schemas.microsoft.com/office/drawing/2014/main" id="{4C0AF862-9595-3227-1E45-6190F84E8578}"/>
              </a:ext>
            </a:extLst>
          </p:cNvPr>
          <p:cNvPicPr>
            <a:picLocks noChangeAspect="1"/>
          </p:cNvPicPr>
          <p:nvPr/>
        </p:nvPicPr>
        <p:blipFill>
          <a:blip r:embed="rId3"/>
          <a:stretch>
            <a:fillRect/>
          </a:stretch>
        </p:blipFill>
        <p:spPr>
          <a:xfrm>
            <a:off x="3423723" y="1723443"/>
            <a:ext cx="5344554" cy="2832616"/>
          </a:xfrm>
          <a:prstGeom prst="rect">
            <a:avLst/>
          </a:prstGeom>
        </p:spPr>
      </p:pic>
      <p:sp>
        <p:nvSpPr>
          <p:cNvPr id="3" name="Content Placeholder 2">
            <a:extLst>
              <a:ext uri="{FF2B5EF4-FFF2-40B4-BE49-F238E27FC236}">
                <a16:creationId xmlns:a16="http://schemas.microsoft.com/office/drawing/2014/main" id="{C0F08EA6-FE31-3AB4-8F88-6302E66BF306}"/>
              </a:ext>
            </a:extLst>
          </p:cNvPr>
          <p:cNvSpPr>
            <a:spLocks noGrp="1"/>
          </p:cNvSpPr>
          <p:nvPr>
            <p:ph sz="quarter" idx="12"/>
          </p:nvPr>
        </p:nvSpPr>
        <p:spPr>
          <a:xfrm>
            <a:off x="2601471" y="5287335"/>
            <a:ext cx="6995079" cy="313350"/>
          </a:xfrm>
        </p:spPr>
        <p:txBody>
          <a:bodyPr wrap="square" lIns="0" tIns="18000" rIns="0" bIns="18000" anchor="ctr" anchorCtr="0">
            <a:spAutoFit/>
          </a:bodyPr>
          <a:lstStyle/>
          <a:p>
            <a:pPr marL="0" indent="0">
              <a:spcBef>
                <a:spcPts val="600"/>
              </a:spcBef>
              <a:buNone/>
            </a:pPr>
            <a:r>
              <a:rPr lang="en-US" sz="1800" dirty="0">
                <a:latin typeface="Arial"/>
                <a:ea typeface="Arial"/>
                <a:cs typeface="Arial"/>
                <a:sym typeface="Arial"/>
              </a:rPr>
              <a:t>Figure 6.16. (a) Numerically ordered resources. (b) A resource graph</a:t>
            </a:r>
            <a:endParaRPr lang="en-US" sz="1800" dirty="0"/>
          </a:p>
        </p:txBody>
      </p:sp>
    </p:spTree>
    <p:extLst>
      <p:ext uri="{BB962C8B-B14F-4D97-AF65-F5344CB8AC3E}">
        <p14:creationId xmlns:p14="http://schemas.microsoft.com/office/powerpoint/2010/main" val="250370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AFE9-A7E2-06DE-59D2-13022F1DA48F}"/>
              </a:ext>
            </a:extLst>
          </p:cNvPr>
          <p:cNvSpPr>
            <a:spLocks noGrp="1"/>
          </p:cNvSpPr>
          <p:nvPr>
            <p:ph type="title"/>
          </p:nvPr>
        </p:nvSpPr>
        <p:spPr>
          <a:xfrm>
            <a:off x="521959" y="260772"/>
            <a:ext cx="11154104" cy="559572"/>
          </a:xfrm>
        </p:spPr>
        <p:txBody>
          <a:bodyPr wrap="square" lIns="0" tIns="18000" rIns="0" bIns="18000" anchor="ctr" anchorCtr="0">
            <a:spAutoFit/>
          </a:bodyPr>
          <a:lstStyle/>
          <a:p>
            <a:r>
              <a:rPr lang="en-US" sz="3400" dirty="0"/>
              <a:t>Resource Acquisition (1)</a:t>
            </a:r>
          </a:p>
        </p:txBody>
      </p:sp>
      <p:pic>
        <p:nvPicPr>
          <p:cNvPr id="7" name="Picture 6" descr="The figure illustrates the programming code for using a semaphore to protect resources (a) One resource and (b) Two resources.&#10;Long description is available in notes, Press F6.">
            <a:extLst>
              <a:ext uri="{FF2B5EF4-FFF2-40B4-BE49-F238E27FC236}">
                <a16:creationId xmlns:a16="http://schemas.microsoft.com/office/drawing/2014/main" id="{96A24599-FED4-571C-768F-3FAADE984E96}"/>
              </a:ext>
            </a:extLst>
          </p:cNvPr>
          <p:cNvPicPr>
            <a:picLocks noChangeAspect="1"/>
          </p:cNvPicPr>
          <p:nvPr/>
        </p:nvPicPr>
        <p:blipFill>
          <a:blip r:embed="rId3"/>
          <a:stretch>
            <a:fillRect/>
          </a:stretch>
        </p:blipFill>
        <p:spPr>
          <a:xfrm>
            <a:off x="1604669" y="1207388"/>
            <a:ext cx="9000593" cy="3729414"/>
          </a:xfrm>
          <a:prstGeom prst="rect">
            <a:avLst/>
          </a:prstGeom>
        </p:spPr>
      </p:pic>
      <p:sp>
        <p:nvSpPr>
          <p:cNvPr id="3" name="Content Placeholder 2">
            <a:extLst>
              <a:ext uri="{FF2B5EF4-FFF2-40B4-BE49-F238E27FC236}">
                <a16:creationId xmlns:a16="http://schemas.microsoft.com/office/drawing/2014/main" id="{11A9888C-89D9-1292-D147-CFC4B75BEF69}"/>
              </a:ext>
            </a:extLst>
          </p:cNvPr>
          <p:cNvSpPr>
            <a:spLocks noGrp="1"/>
          </p:cNvSpPr>
          <p:nvPr>
            <p:ph sz="quarter" idx="13"/>
          </p:nvPr>
        </p:nvSpPr>
        <p:spPr>
          <a:xfrm>
            <a:off x="1578642" y="5739252"/>
            <a:ext cx="9049099" cy="313350"/>
          </a:xfrm>
        </p:spPr>
        <p:txBody>
          <a:bodyPr wrap="square" lIns="0" tIns="18000" rIns="0" bIns="18000" anchor="ctr" anchorCtr="0">
            <a:spAutoFit/>
          </a:bodyPr>
          <a:lstStyle/>
          <a:p>
            <a:pPr marL="0" indent="0">
              <a:buNone/>
            </a:pPr>
            <a:r>
              <a:rPr lang="en-US" sz="1800" dirty="0"/>
              <a:t>Figure 6.1 Using a semaphore to protect resources. (a) One resource. (b) Two resources.</a:t>
            </a:r>
          </a:p>
        </p:txBody>
      </p:sp>
    </p:spTree>
    <p:extLst>
      <p:ext uri="{BB962C8B-B14F-4D97-AF65-F5344CB8AC3E}">
        <p14:creationId xmlns:p14="http://schemas.microsoft.com/office/powerpoint/2010/main" val="4172148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40108-5DBB-5D19-D34F-B2A641390C6C}"/>
              </a:ext>
            </a:extLst>
          </p:cNvPr>
          <p:cNvSpPr>
            <a:spLocks noGrp="1"/>
          </p:cNvSpPr>
          <p:nvPr>
            <p:ph type="title"/>
          </p:nvPr>
        </p:nvSpPr>
        <p:spPr>
          <a:xfrm>
            <a:off x="521959" y="245966"/>
            <a:ext cx="11154104" cy="559572"/>
          </a:xfrm>
        </p:spPr>
        <p:txBody>
          <a:bodyPr wrap="square" lIns="0" tIns="18000" rIns="0" bIns="18000" anchor="ctr" anchorCtr="0">
            <a:spAutoFit/>
          </a:bodyPr>
          <a:lstStyle/>
          <a:p>
            <a:r>
              <a:rPr lang="en-US" sz="3400" dirty="0"/>
              <a:t>Attacking Circular Wait Condition (2)</a:t>
            </a:r>
          </a:p>
        </p:txBody>
      </p:sp>
      <p:graphicFrame>
        <p:nvGraphicFramePr>
          <p:cNvPr id="4" name="Table 3">
            <a:extLst>
              <a:ext uri="{FF2B5EF4-FFF2-40B4-BE49-F238E27FC236}">
                <a16:creationId xmlns:a16="http://schemas.microsoft.com/office/drawing/2014/main" id="{D8C2C84A-6A59-87EA-D724-A24496D49891}"/>
              </a:ext>
            </a:extLst>
          </p:cNvPr>
          <p:cNvGraphicFramePr>
            <a:graphicFrameLocks noGrp="1"/>
          </p:cNvGraphicFramePr>
          <p:nvPr>
            <p:extLst>
              <p:ext uri="{D42A27DB-BD31-4B8C-83A1-F6EECF244321}">
                <p14:modId xmlns:p14="http://schemas.microsoft.com/office/powerpoint/2010/main" val="934128901"/>
              </p:ext>
            </p:extLst>
          </p:nvPr>
        </p:nvGraphicFramePr>
        <p:xfrm>
          <a:off x="3071593" y="1600200"/>
          <a:ext cx="6057098" cy="1981250"/>
        </p:xfrm>
        <a:graphic>
          <a:graphicData uri="http://schemas.openxmlformats.org/drawingml/2006/table">
            <a:tbl>
              <a:tblPr firstRow="1" bandRow="1">
                <a:noFill/>
              </a:tblPr>
              <a:tblGrid>
                <a:gridCol w="2334556">
                  <a:extLst>
                    <a:ext uri="{9D8B030D-6E8A-4147-A177-3AD203B41FA5}">
                      <a16:colId xmlns:a16="http://schemas.microsoft.com/office/drawing/2014/main" val="1547851093"/>
                    </a:ext>
                  </a:extLst>
                </a:gridCol>
                <a:gridCol w="3722542">
                  <a:extLst>
                    <a:ext uri="{9D8B030D-6E8A-4147-A177-3AD203B41FA5}">
                      <a16:colId xmlns:a16="http://schemas.microsoft.com/office/drawing/2014/main" val="2060640104"/>
                    </a:ext>
                  </a:extLst>
                </a:gridCol>
              </a:tblGrid>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000" b="1" u="none" strike="noStrike" cap="none">
                          <a:latin typeface="Arial" panose="020B0604020202020204" pitchFamily="34" charset="0"/>
                          <a:cs typeface="Arial" panose="020B0604020202020204" pitchFamily="34" charset="0"/>
                        </a:rPr>
                        <a:t>Condition</a:t>
                      </a:r>
                      <a:endParaRPr sz="1200">
                        <a:latin typeface="Arial" panose="020B0604020202020204" pitchFamily="34" charset="0"/>
                        <a:cs typeface="Arial" panose="020B0604020202020204" pitchFamily="34" charset="0"/>
                      </a:endParaRPr>
                    </a:p>
                  </a:txBody>
                  <a:tcPr marL="77988" marR="77988"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000" b="1" u="none" strike="noStrike" cap="none">
                          <a:latin typeface="Arial" panose="020B0604020202020204" pitchFamily="34" charset="0"/>
                          <a:cs typeface="Arial" panose="020B0604020202020204" pitchFamily="34" charset="0"/>
                        </a:rPr>
                        <a:t>Approach</a:t>
                      </a:r>
                      <a:endParaRPr sz="1200">
                        <a:latin typeface="Arial" panose="020B0604020202020204" pitchFamily="34" charset="0"/>
                        <a:cs typeface="Arial" panose="020B0604020202020204" pitchFamily="34" charset="0"/>
                      </a:endParaRPr>
                    </a:p>
                  </a:txBody>
                  <a:tcPr marL="77988" marR="77988"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3326245296"/>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000" u="none" strike="noStrike" cap="none" dirty="0">
                          <a:latin typeface="Arial" panose="020B0604020202020204" pitchFamily="34" charset="0"/>
                          <a:cs typeface="Arial" panose="020B0604020202020204" pitchFamily="34" charset="0"/>
                        </a:rPr>
                        <a:t>Mutual exclusion </a:t>
                      </a:r>
                      <a:endParaRPr sz="1200" dirty="0">
                        <a:latin typeface="Arial" panose="020B0604020202020204" pitchFamily="34" charset="0"/>
                        <a:cs typeface="Arial" panose="020B0604020202020204" pitchFamily="34" charset="0"/>
                      </a:endParaRPr>
                    </a:p>
                  </a:txBody>
                  <a:tcPr marL="77988" marR="77988"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000" u="none" strike="noStrike" cap="none">
                          <a:latin typeface="Arial" panose="020B0604020202020204" pitchFamily="34" charset="0"/>
                          <a:cs typeface="Arial" panose="020B0604020202020204" pitchFamily="34" charset="0"/>
                        </a:rPr>
                        <a:t>Spool everything </a:t>
                      </a:r>
                      <a:endParaRPr sz="1200">
                        <a:latin typeface="Arial" panose="020B0604020202020204" pitchFamily="34" charset="0"/>
                        <a:cs typeface="Arial" panose="020B0604020202020204" pitchFamily="34" charset="0"/>
                      </a:endParaRPr>
                    </a:p>
                  </a:txBody>
                  <a:tcPr marL="77988" marR="77988"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2531793911"/>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000" u="none" strike="noStrike" cap="none">
                          <a:latin typeface="Arial" panose="020B0604020202020204" pitchFamily="34" charset="0"/>
                          <a:cs typeface="Arial" panose="020B0604020202020204" pitchFamily="34" charset="0"/>
                        </a:rPr>
                        <a:t>Hold and wait </a:t>
                      </a:r>
                      <a:endParaRPr sz="1200">
                        <a:latin typeface="Arial" panose="020B0604020202020204" pitchFamily="34" charset="0"/>
                        <a:cs typeface="Arial" panose="020B0604020202020204" pitchFamily="34" charset="0"/>
                      </a:endParaRPr>
                    </a:p>
                  </a:txBody>
                  <a:tcPr marL="77988" marR="77988"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000" u="none" strike="noStrike" cap="none">
                          <a:latin typeface="Arial" panose="020B0604020202020204" pitchFamily="34" charset="0"/>
                          <a:cs typeface="Arial" panose="020B0604020202020204" pitchFamily="34" charset="0"/>
                        </a:rPr>
                        <a:t>Request all resources initially </a:t>
                      </a:r>
                      <a:endParaRPr sz="1200">
                        <a:latin typeface="Arial" panose="020B0604020202020204" pitchFamily="34" charset="0"/>
                        <a:cs typeface="Arial" panose="020B0604020202020204" pitchFamily="34" charset="0"/>
                      </a:endParaRPr>
                    </a:p>
                  </a:txBody>
                  <a:tcPr marL="77988" marR="77988"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232636862"/>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000" u="none" strike="noStrike" cap="none">
                          <a:latin typeface="Arial" panose="020B0604020202020204" pitchFamily="34" charset="0"/>
                          <a:cs typeface="Arial" panose="020B0604020202020204" pitchFamily="34" charset="0"/>
                        </a:rPr>
                        <a:t>No preemption </a:t>
                      </a:r>
                      <a:endParaRPr sz="1200">
                        <a:latin typeface="Arial" panose="020B0604020202020204" pitchFamily="34" charset="0"/>
                        <a:cs typeface="Arial" panose="020B0604020202020204" pitchFamily="34" charset="0"/>
                      </a:endParaRPr>
                    </a:p>
                  </a:txBody>
                  <a:tcPr marL="77988" marR="77988"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000" u="none" strike="noStrike" cap="none">
                          <a:latin typeface="Arial" panose="020B0604020202020204" pitchFamily="34" charset="0"/>
                          <a:cs typeface="Arial" panose="020B0604020202020204" pitchFamily="34" charset="0"/>
                        </a:rPr>
                        <a:t>Take resources away </a:t>
                      </a:r>
                      <a:endParaRPr sz="1200">
                        <a:latin typeface="Arial" panose="020B0604020202020204" pitchFamily="34" charset="0"/>
                        <a:cs typeface="Arial" panose="020B0604020202020204" pitchFamily="34" charset="0"/>
                      </a:endParaRPr>
                    </a:p>
                  </a:txBody>
                  <a:tcPr marL="77988" marR="77988"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667142250"/>
                  </a:ext>
                </a:extLst>
              </a:tr>
              <a:tr h="370850">
                <a:tc>
                  <a:txBody>
                    <a:bodyPr/>
                    <a:lstStyle/>
                    <a:p>
                      <a:pPr marL="0" marR="0" lvl="0" indent="0" algn="l" rtl="0">
                        <a:lnSpc>
                          <a:spcPct val="100000"/>
                        </a:lnSpc>
                        <a:spcBef>
                          <a:spcPts val="0"/>
                        </a:spcBef>
                        <a:spcAft>
                          <a:spcPts val="0"/>
                        </a:spcAft>
                        <a:buClr>
                          <a:srgbClr val="000000"/>
                        </a:buClr>
                        <a:buSzPts val="2400"/>
                        <a:buFont typeface="Arial"/>
                        <a:buNone/>
                      </a:pPr>
                      <a:r>
                        <a:rPr lang="en-US" sz="2000" u="none" strike="noStrike" cap="none" dirty="0">
                          <a:latin typeface="Arial" panose="020B0604020202020204" pitchFamily="34" charset="0"/>
                          <a:cs typeface="Arial" panose="020B0604020202020204" pitchFamily="34" charset="0"/>
                        </a:rPr>
                        <a:t>Circular wait </a:t>
                      </a:r>
                      <a:endParaRPr sz="1200" dirty="0">
                        <a:latin typeface="Arial" panose="020B0604020202020204" pitchFamily="34" charset="0"/>
                        <a:cs typeface="Arial" panose="020B0604020202020204" pitchFamily="34" charset="0"/>
                      </a:endParaRPr>
                    </a:p>
                  </a:txBody>
                  <a:tcPr marL="77988" marR="77988"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000" u="none" strike="noStrike" cap="none" dirty="0">
                          <a:latin typeface="Arial" panose="020B0604020202020204" pitchFamily="34" charset="0"/>
                          <a:cs typeface="Arial" panose="020B0604020202020204" pitchFamily="34" charset="0"/>
                        </a:rPr>
                        <a:t>Order resources numerically </a:t>
                      </a:r>
                      <a:endParaRPr sz="1200" dirty="0">
                        <a:latin typeface="Arial" panose="020B0604020202020204" pitchFamily="34" charset="0"/>
                        <a:cs typeface="Arial" panose="020B0604020202020204" pitchFamily="34" charset="0"/>
                      </a:endParaRPr>
                    </a:p>
                  </a:txBody>
                  <a:tcPr marL="77988" marR="77988"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2184577120"/>
                  </a:ext>
                </a:extLst>
              </a:tr>
            </a:tbl>
          </a:graphicData>
        </a:graphic>
      </p:graphicFrame>
      <p:sp>
        <p:nvSpPr>
          <p:cNvPr id="3" name="Content Placeholder 2">
            <a:extLst>
              <a:ext uri="{FF2B5EF4-FFF2-40B4-BE49-F238E27FC236}">
                <a16:creationId xmlns:a16="http://schemas.microsoft.com/office/drawing/2014/main" id="{C0F08EA6-FE31-3AB4-8F88-6302E66BF306}"/>
              </a:ext>
            </a:extLst>
          </p:cNvPr>
          <p:cNvSpPr>
            <a:spLocks noGrp="1"/>
          </p:cNvSpPr>
          <p:nvPr>
            <p:ph sz="quarter" idx="12"/>
          </p:nvPr>
        </p:nvSpPr>
        <p:spPr>
          <a:xfrm>
            <a:off x="2982079" y="5287335"/>
            <a:ext cx="6233862" cy="313350"/>
          </a:xfrm>
        </p:spPr>
        <p:txBody>
          <a:bodyPr wrap="square" lIns="0" tIns="18000" rIns="0" bIns="18000" anchor="ctr" anchorCtr="0">
            <a:spAutoFit/>
          </a:bodyPr>
          <a:lstStyle/>
          <a:p>
            <a:pPr marL="0" indent="0">
              <a:spcBef>
                <a:spcPts val="600"/>
              </a:spcBef>
              <a:buNone/>
            </a:pPr>
            <a:r>
              <a:rPr lang="en-US" sz="1800" dirty="0"/>
              <a:t>Figure 6.17. Summary of approaches to deadlock prevention.</a:t>
            </a:r>
          </a:p>
        </p:txBody>
      </p:sp>
    </p:spTree>
    <p:extLst>
      <p:ext uri="{BB962C8B-B14F-4D97-AF65-F5344CB8AC3E}">
        <p14:creationId xmlns:p14="http://schemas.microsoft.com/office/powerpoint/2010/main" val="3988092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54958"/>
            <a:ext cx="11154104" cy="559572"/>
          </a:xfrm>
        </p:spPr>
        <p:txBody>
          <a:bodyPr wrap="square" lIns="0" tIns="18000" rIns="0" bIns="18000" anchor="ctr" anchorCtr="0">
            <a:spAutoFit/>
          </a:bodyPr>
          <a:lstStyle/>
          <a:p>
            <a:r>
              <a:rPr lang="en-US" sz="3400" dirty="0"/>
              <a:t>Overview </a:t>
            </a:r>
            <a:r>
              <a:rPr lang="en-US" sz="2600" dirty="0"/>
              <a:t>(6 of 6)</a:t>
            </a:r>
          </a:p>
        </p:txBody>
      </p:sp>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9" y="1099776"/>
            <a:ext cx="11154104" cy="2498564"/>
          </a:xfrm>
        </p:spPr>
        <p:txBody>
          <a:bodyPr wrap="square" lIns="0" tIns="18000" rIns="0" bIns="18000" anchor="ctr" anchorCtr="0">
            <a:spAutoFit/>
          </a:bodyPr>
          <a:lstStyle/>
          <a:p>
            <a:pPr marL="342900" indent="-342900">
              <a:spcBef>
                <a:spcPts val="600"/>
              </a:spcBef>
              <a:buSzPts val="2400"/>
            </a:pPr>
            <a:r>
              <a:rPr lang="en-US" sz="2800" dirty="0"/>
              <a:t>Deadlock definition and modeling</a:t>
            </a:r>
          </a:p>
          <a:p>
            <a:pPr marL="342900" indent="-342900">
              <a:spcBef>
                <a:spcPts val="600"/>
              </a:spcBef>
              <a:buSzPts val="2400"/>
            </a:pPr>
            <a:r>
              <a:rPr lang="en-US" sz="2800" dirty="0"/>
              <a:t>Deadlock detection</a:t>
            </a:r>
          </a:p>
          <a:p>
            <a:pPr marL="342900" indent="-342900">
              <a:spcBef>
                <a:spcPts val="600"/>
              </a:spcBef>
              <a:buSzPts val="2400"/>
            </a:pPr>
            <a:r>
              <a:rPr lang="en-US" sz="2800" dirty="0"/>
              <a:t>Deadlock avoidance</a:t>
            </a:r>
          </a:p>
          <a:p>
            <a:pPr marL="342900" indent="-342900">
              <a:spcBef>
                <a:spcPts val="600"/>
              </a:spcBef>
              <a:buSzPts val="2400"/>
            </a:pPr>
            <a:r>
              <a:rPr lang="en-US" sz="2800" dirty="0"/>
              <a:t>Deadlock prevention</a:t>
            </a:r>
          </a:p>
          <a:p>
            <a:pPr marL="342900" indent="-342900">
              <a:spcBef>
                <a:spcPts val="600"/>
              </a:spcBef>
              <a:buSzPts val="2400"/>
            </a:pPr>
            <a:r>
              <a:rPr lang="en-US" sz="2800" b="1" dirty="0">
                <a:solidFill>
                  <a:schemeClr val="tx1"/>
                </a:solidFill>
              </a:rPr>
              <a:t>Deadlock handling in practice</a:t>
            </a:r>
            <a:endParaRPr lang="en-US" sz="700" dirty="0">
              <a:solidFill>
                <a:schemeClr val="tx1"/>
              </a:solidFill>
            </a:endParaRPr>
          </a:p>
        </p:txBody>
      </p:sp>
    </p:spTree>
    <p:extLst>
      <p:ext uri="{BB962C8B-B14F-4D97-AF65-F5344CB8AC3E}">
        <p14:creationId xmlns:p14="http://schemas.microsoft.com/office/powerpoint/2010/main" val="990243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6503"/>
            <a:ext cx="11154104" cy="559572"/>
          </a:xfrm>
        </p:spPr>
        <p:txBody>
          <a:bodyPr wrap="square" lIns="0" tIns="18000" rIns="0" bIns="18000" anchor="ctr" anchorCtr="0">
            <a:spAutoFit/>
          </a:bodyPr>
          <a:lstStyle/>
          <a:p>
            <a:pPr>
              <a:buClr>
                <a:schemeClr val="dk1"/>
              </a:buClr>
              <a:buSzPts val="1100"/>
            </a:pPr>
            <a:r>
              <a:rPr lang="en-US" sz="3400" dirty="0"/>
              <a:t>Dealing with Deadlocks in the Real World</a:t>
            </a:r>
          </a:p>
        </p:txBody>
      </p:sp>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9" y="1146376"/>
            <a:ext cx="11154104" cy="4883832"/>
          </a:xfrm>
        </p:spPr>
        <p:txBody>
          <a:bodyPr wrap="square" lIns="0" tIns="18000" rIns="0" bIns="18000" anchor="ctr" anchorCtr="0">
            <a:spAutoFit/>
          </a:bodyPr>
          <a:lstStyle/>
          <a:p>
            <a:pPr marL="342900" indent="-342900">
              <a:spcBef>
                <a:spcPts val="600"/>
              </a:spcBef>
              <a:buSzPts val="2400"/>
            </a:pPr>
            <a:r>
              <a:rPr lang="en-US" sz="2800" b="1" dirty="0"/>
              <a:t>Deadlock avoidance</a:t>
            </a:r>
          </a:p>
          <a:p>
            <a:pPr marL="829818" lvl="1" indent="-342900">
              <a:buSzPts val="2400"/>
            </a:pPr>
            <a:r>
              <a:rPr lang="en-US" sz="2800" dirty="0"/>
              <a:t>Rarely an option (hard to know resource needs a priori)</a:t>
            </a:r>
          </a:p>
          <a:p>
            <a:pPr marL="342900" indent="-342900">
              <a:spcBef>
                <a:spcPts val="600"/>
              </a:spcBef>
              <a:buSzPts val="2400"/>
            </a:pPr>
            <a:r>
              <a:rPr lang="en-US" sz="2800" b="1" dirty="0"/>
              <a:t>Deadlock prevention</a:t>
            </a:r>
          </a:p>
          <a:p>
            <a:pPr marL="829818" lvl="1" indent="-342900">
              <a:buSzPts val="2400"/>
            </a:pPr>
            <a:r>
              <a:rPr lang="en-US" sz="2800" dirty="0"/>
              <a:t>Adopted in particular domains (e.g., lock ordering or two-phase locking in transaction-processing systems)</a:t>
            </a:r>
          </a:p>
          <a:p>
            <a:pPr marL="342900" indent="-342900">
              <a:spcBef>
                <a:spcPts val="600"/>
              </a:spcBef>
              <a:buSzPts val="2400"/>
            </a:pPr>
            <a:r>
              <a:rPr lang="en-US" sz="2800" b="1" dirty="0"/>
              <a:t>Ignore the problem</a:t>
            </a:r>
          </a:p>
          <a:p>
            <a:pPr marL="829818" lvl="1" indent="-342900">
              <a:buSzPts val="2400"/>
            </a:pPr>
            <a:r>
              <a:rPr lang="en-US" sz="2800" dirty="0"/>
              <a:t>Last resort when nothing else available</a:t>
            </a:r>
          </a:p>
          <a:p>
            <a:pPr marL="342900" indent="-342900">
              <a:spcBef>
                <a:spcPts val="600"/>
              </a:spcBef>
              <a:buSzPts val="2400"/>
            </a:pPr>
            <a:r>
              <a:rPr lang="en-US" sz="2800" b="1" dirty="0"/>
              <a:t>Deadlock detection</a:t>
            </a:r>
          </a:p>
          <a:p>
            <a:pPr marL="829818" lvl="1" indent="-342900">
              <a:buSzPts val="2400"/>
            </a:pPr>
            <a:r>
              <a:rPr lang="en-US" sz="2800" dirty="0"/>
              <a:t>Solution of choice when adequate detection (and recovery) mechanisms are available</a:t>
            </a:r>
          </a:p>
        </p:txBody>
      </p:sp>
    </p:spTree>
    <p:extLst>
      <p:ext uri="{BB962C8B-B14F-4D97-AF65-F5344CB8AC3E}">
        <p14:creationId xmlns:p14="http://schemas.microsoft.com/office/powerpoint/2010/main" val="2405728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6503"/>
            <a:ext cx="11154104" cy="559572"/>
          </a:xfrm>
        </p:spPr>
        <p:txBody>
          <a:bodyPr wrap="square" lIns="0" tIns="18000" rIns="0" bIns="18000" anchor="ctr" anchorCtr="0">
            <a:spAutoFit/>
          </a:bodyPr>
          <a:lstStyle/>
          <a:p>
            <a:pPr>
              <a:buClr>
                <a:schemeClr val="dk1"/>
              </a:buClr>
              <a:buSzPts val="1100"/>
            </a:pPr>
            <a:r>
              <a:rPr lang="en-US" sz="3400" dirty="0"/>
              <a:t>Deadlock </a:t>
            </a:r>
            <a:r>
              <a:rPr lang="en-US" sz="3400" dirty="0">
                <a:solidFill>
                  <a:schemeClr val="lt2"/>
                </a:solidFill>
              </a:rPr>
              <a:t>(Circular Wait) </a:t>
            </a:r>
            <a:r>
              <a:rPr lang="en-US" sz="3400" dirty="0"/>
              <a:t>Prevention on Linux</a:t>
            </a:r>
          </a:p>
        </p:txBody>
      </p:sp>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9" y="1276438"/>
            <a:ext cx="11154104" cy="467239"/>
          </a:xfrm>
        </p:spPr>
        <p:txBody>
          <a:bodyPr wrap="square" lIns="0" tIns="18000" rIns="0" bIns="18000" anchor="ctr" anchorCtr="0">
            <a:spAutoFit/>
          </a:bodyPr>
          <a:lstStyle/>
          <a:p>
            <a:pPr marL="0" indent="0">
              <a:spcBef>
                <a:spcPts val="600"/>
              </a:spcBef>
              <a:buSzPts val="2400"/>
              <a:buNone/>
            </a:pPr>
            <a:r>
              <a:rPr lang="en-US" sz="2800" dirty="0">
                <a:latin typeface="Consolas" panose="020B0609020204030204" pitchFamily="49" charset="0"/>
              </a:rPr>
              <a:t>From </a:t>
            </a:r>
            <a:r>
              <a:rPr lang="en-US" sz="2800" dirty="0" err="1">
                <a:latin typeface="Consolas" panose="020B0609020204030204" pitchFamily="49" charset="0"/>
                <a:ea typeface="Consolas"/>
                <a:cs typeface="Consolas"/>
                <a:sym typeface="Consolas"/>
              </a:rPr>
              <a:t>linux</a:t>
            </a:r>
            <a:r>
              <a:rPr lang="en-US" sz="2800" dirty="0">
                <a:latin typeface="Consolas" panose="020B0609020204030204" pitchFamily="49" charset="0"/>
                <a:ea typeface="Consolas"/>
                <a:cs typeface="Consolas"/>
                <a:sym typeface="Consolas"/>
              </a:rPr>
              <a:t>/mm/</a:t>
            </a:r>
            <a:r>
              <a:rPr lang="en-US" sz="2800" dirty="0" err="1">
                <a:latin typeface="Consolas" panose="020B0609020204030204" pitchFamily="49" charset="0"/>
                <a:ea typeface="Consolas"/>
                <a:cs typeface="Consolas"/>
                <a:sym typeface="Consolas"/>
              </a:rPr>
              <a:t>rmap.c</a:t>
            </a:r>
            <a:r>
              <a:rPr lang="en-US" sz="2800" dirty="0">
                <a:latin typeface="Consolas" panose="020B0609020204030204" pitchFamily="49" charset="0"/>
              </a:rPr>
              <a:t>:</a:t>
            </a:r>
            <a:endParaRPr lang="en-US" sz="1000" dirty="0">
              <a:latin typeface="Consolas" panose="020B0609020204030204" pitchFamily="49" charset="0"/>
            </a:endParaRPr>
          </a:p>
        </p:txBody>
      </p:sp>
      <p:pic>
        <p:nvPicPr>
          <p:cNvPr id="7" name="Picture 6" descr="An algorithm for the mem cached invoked oom killer.&#10;Long description is available in notes, press F6">
            <a:extLst>
              <a:ext uri="{FF2B5EF4-FFF2-40B4-BE49-F238E27FC236}">
                <a16:creationId xmlns:a16="http://schemas.microsoft.com/office/drawing/2014/main" id="{08F97433-8E95-F099-ABF9-2E4869A70626}"/>
              </a:ext>
            </a:extLst>
          </p:cNvPr>
          <p:cNvPicPr>
            <a:picLocks noChangeAspect="1"/>
          </p:cNvPicPr>
          <p:nvPr/>
        </p:nvPicPr>
        <p:blipFill>
          <a:blip r:embed="rId3"/>
          <a:stretch>
            <a:fillRect/>
          </a:stretch>
        </p:blipFill>
        <p:spPr>
          <a:xfrm>
            <a:off x="1199591" y="2238163"/>
            <a:ext cx="9808814" cy="3465575"/>
          </a:xfrm>
          <a:prstGeom prst="rect">
            <a:avLst/>
          </a:prstGeom>
        </p:spPr>
      </p:pic>
    </p:spTree>
    <p:extLst>
      <p:ext uri="{BB962C8B-B14F-4D97-AF65-F5344CB8AC3E}">
        <p14:creationId xmlns:p14="http://schemas.microsoft.com/office/powerpoint/2010/main" val="1267419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55297"/>
            <a:ext cx="11154104" cy="559572"/>
          </a:xfrm>
        </p:spPr>
        <p:txBody>
          <a:bodyPr wrap="square" lIns="0" tIns="18000" rIns="0" bIns="18000" anchor="ctr" anchorCtr="0">
            <a:spAutoFit/>
          </a:bodyPr>
          <a:lstStyle/>
          <a:p>
            <a:pPr>
              <a:buClr>
                <a:schemeClr val="dk1"/>
              </a:buClr>
              <a:buSzPts val="1100"/>
            </a:pPr>
            <a:r>
              <a:rPr lang="en-US" sz="3400" dirty="0"/>
              <a:t>Deadlock Detection on Linux</a:t>
            </a:r>
          </a:p>
        </p:txBody>
      </p:sp>
      <p:sp>
        <p:nvSpPr>
          <p:cNvPr id="3" name="Content Placeholder 2">
            <a:extLst>
              <a:ext uri="{FF2B5EF4-FFF2-40B4-BE49-F238E27FC236}">
                <a16:creationId xmlns:a16="http://schemas.microsoft.com/office/drawing/2014/main" id="{E62B3AE3-FBE5-40E9-82CB-3AAEB95A910D}"/>
              </a:ext>
            </a:extLst>
          </p:cNvPr>
          <p:cNvSpPr>
            <a:spLocks noGrp="1"/>
          </p:cNvSpPr>
          <p:nvPr>
            <p:ph sz="quarter" idx="12"/>
          </p:nvPr>
        </p:nvSpPr>
        <p:spPr>
          <a:xfrm>
            <a:off x="521959" y="1096349"/>
            <a:ext cx="11154104" cy="4529889"/>
          </a:xfrm>
        </p:spPr>
        <p:txBody>
          <a:bodyPr wrap="square" lIns="0" tIns="18000" rIns="0" bIns="18000" anchor="ctr" anchorCtr="0">
            <a:spAutoFit/>
          </a:bodyPr>
          <a:lstStyle/>
          <a:p>
            <a:pPr marL="342900" indent="-342900">
              <a:spcBef>
                <a:spcPts val="600"/>
              </a:spcBef>
              <a:buSzPts val="2400"/>
            </a:pPr>
            <a:r>
              <a:rPr lang="en-US" sz="2800" b="1" dirty="0"/>
              <a:t>Global </a:t>
            </a:r>
            <a:r>
              <a:rPr lang="en-US" sz="2800" b="1" spc="-350" dirty="0"/>
              <a:t>O </a:t>
            </a:r>
            <a:r>
              <a:rPr lang="en-US" sz="2800" b="1" spc="-350" dirty="0" err="1"/>
              <a:t>O</a:t>
            </a:r>
            <a:r>
              <a:rPr lang="en-US" sz="2800" b="1" spc="-350" dirty="0"/>
              <a:t> </a:t>
            </a:r>
            <a:r>
              <a:rPr lang="en-US" sz="2800" b="1" dirty="0"/>
              <a:t>M killer</a:t>
            </a:r>
          </a:p>
          <a:p>
            <a:pPr marL="829818" lvl="1" indent="-342900">
              <a:buSzPts val="2400"/>
            </a:pPr>
            <a:r>
              <a:rPr lang="en-US" sz="2800" dirty="0"/>
              <a:t>Resource: memory</a:t>
            </a:r>
          </a:p>
          <a:p>
            <a:pPr marL="829818" lvl="1" indent="-342900">
              <a:buSzPts val="2400"/>
            </a:pPr>
            <a:r>
              <a:rPr lang="en-US" sz="2800" dirty="0"/>
              <a:t>Mechanism: explicit detection</a:t>
            </a:r>
          </a:p>
          <a:p>
            <a:pPr marL="342900" indent="-342900">
              <a:spcBef>
                <a:spcPts val="600"/>
              </a:spcBef>
              <a:buSzPts val="2400"/>
            </a:pPr>
            <a:r>
              <a:rPr lang="en-US" sz="2800" b="1" dirty="0"/>
              <a:t>Soft lockup detection</a:t>
            </a:r>
          </a:p>
          <a:p>
            <a:pPr marL="829818" lvl="1" indent="-342900">
              <a:buSzPts val="2400"/>
            </a:pPr>
            <a:r>
              <a:rPr lang="en-US" sz="2800" dirty="0"/>
              <a:t>Resource: locks</a:t>
            </a:r>
          </a:p>
          <a:p>
            <a:pPr marL="829818" lvl="1" indent="-342900">
              <a:buSzPts val="2400"/>
            </a:pPr>
            <a:r>
              <a:rPr lang="en-US" sz="2800" dirty="0"/>
              <a:t>Mechanism: progress tracking</a:t>
            </a:r>
          </a:p>
          <a:p>
            <a:pPr marL="342900" indent="-342900">
              <a:spcBef>
                <a:spcPts val="600"/>
              </a:spcBef>
              <a:buSzPts val="2400"/>
            </a:pPr>
            <a:r>
              <a:rPr lang="en-US" sz="2800" b="1" dirty="0"/>
              <a:t>Locking validator</a:t>
            </a:r>
          </a:p>
          <a:p>
            <a:pPr marL="829818" lvl="1" indent="-342900">
              <a:buSzPts val="2400"/>
            </a:pPr>
            <a:r>
              <a:rPr lang="en-US" sz="2800" dirty="0"/>
              <a:t>Resource: locks</a:t>
            </a:r>
          </a:p>
          <a:p>
            <a:pPr marL="829818" lvl="1" indent="-342900">
              <a:buSzPts val="2400"/>
            </a:pPr>
            <a:r>
              <a:rPr lang="en-US" sz="2800" dirty="0"/>
              <a:t>Mechanism: cycles in the resource allocation graph</a:t>
            </a:r>
          </a:p>
        </p:txBody>
      </p:sp>
    </p:spTree>
    <p:extLst>
      <p:ext uri="{BB962C8B-B14F-4D97-AF65-F5344CB8AC3E}">
        <p14:creationId xmlns:p14="http://schemas.microsoft.com/office/powerpoint/2010/main" val="2001564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4822"/>
            <a:ext cx="11154104" cy="559572"/>
          </a:xfrm>
        </p:spPr>
        <p:txBody>
          <a:bodyPr wrap="square" lIns="0" tIns="18000" rIns="0" bIns="18000" anchor="ctr" anchorCtr="0">
            <a:spAutoFit/>
          </a:bodyPr>
          <a:lstStyle/>
          <a:p>
            <a:pPr>
              <a:buClr>
                <a:schemeClr val="dk1"/>
              </a:buClr>
              <a:buSzPts val="1100"/>
            </a:pPr>
            <a:r>
              <a:rPr lang="en-US" sz="3400" dirty="0"/>
              <a:t>Global </a:t>
            </a:r>
            <a:r>
              <a:rPr lang="en-US" sz="3400" spc="-450" dirty="0"/>
              <a:t>O </a:t>
            </a:r>
            <a:r>
              <a:rPr lang="en-US" sz="3400" spc="-450" dirty="0" err="1"/>
              <a:t>O</a:t>
            </a:r>
            <a:r>
              <a:rPr lang="en-US" sz="3400" spc="-450" dirty="0"/>
              <a:t> </a:t>
            </a:r>
            <a:r>
              <a:rPr lang="en-US" sz="3400" dirty="0"/>
              <a:t>M Killer on Linux</a:t>
            </a:r>
          </a:p>
        </p:txBody>
      </p:sp>
      <p:pic>
        <p:nvPicPr>
          <p:cNvPr id="7" name="Picture 6" descr="An algorithm for the mem cached invoked oom killer.&#10;Long description is available in notes, press F6">
            <a:extLst>
              <a:ext uri="{FF2B5EF4-FFF2-40B4-BE49-F238E27FC236}">
                <a16:creationId xmlns:a16="http://schemas.microsoft.com/office/drawing/2014/main" id="{CA299C69-B8C0-4EAC-869B-6EA58E8CEB5C}"/>
              </a:ext>
            </a:extLst>
          </p:cNvPr>
          <p:cNvPicPr>
            <a:picLocks noChangeAspect="1"/>
          </p:cNvPicPr>
          <p:nvPr/>
        </p:nvPicPr>
        <p:blipFill>
          <a:blip r:embed="rId3"/>
          <a:stretch>
            <a:fillRect/>
          </a:stretch>
        </p:blipFill>
        <p:spPr>
          <a:xfrm>
            <a:off x="2064486" y="1241356"/>
            <a:ext cx="8063031" cy="4375288"/>
          </a:xfrm>
          <a:prstGeom prst="rect">
            <a:avLst/>
          </a:prstGeom>
        </p:spPr>
      </p:pic>
    </p:spTree>
    <p:extLst>
      <p:ext uri="{BB962C8B-B14F-4D97-AF65-F5344CB8AC3E}">
        <p14:creationId xmlns:p14="http://schemas.microsoft.com/office/powerpoint/2010/main" val="1035923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4822"/>
            <a:ext cx="11154104" cy="559572"/>
          </a:xfrm>
        </p:spPr>
        <p:txBody>
          <a:bodyPr wrap="square" lIns="0" tIns="18000" rIns="0" bIns="18000" anchor="ctr" anchorCtr="0">
            <a:spAutoFit/>
          </a:bodyPr>
          <a:lstStyle/>
          <a:p>
            <a:pPr>
              <a:buClr>
                <a:schemeClr val="dk1"/>
              </a:buClr>
              <a:buSzPts val="1100"/>
            </a:pPr>
            <a:r>
              <a:rPr lang="en-US" sz="3400" dirty="0"/>
              <a:t>Soft Lockup Detection on Linux</a:t>
            </a:r>
          </a:p>
        </p:txBody>
      </p:sp>
      <p:pic>
        <p:nvPicPr>
          <p:cNvPr id="7" name="Picture 6" descr="An algorithm for the soft lockup bug.&#10;Long description is available in notes, press F6">
            <a:extLst>
              <a:ext uri="{FF2B5EF4-FFF2-40B4-BE49-F238E27FC236}">
                <a16:creationId xmlns:a16="http://schemas.microsoft.com/office/drawing/2014/main" id="{6C6EAAA6-A91C-37F1-9756-D88A31E66D03}"/>
              </a:ext>
            </a:extLst>
          </p:cNvPr>
          <p:cNvPicPr>
            <a:picLocks noChangeAspect="1"/>
          </p:cNvPicPr>
          <p:nvPr/>
        </p:nvPicPr>
        <p:blipFill>
          <a:blip r:embed="rId3"/>
          <a:stretch>
            <a:fillRect/>
          </a:stretch>
        </p:blipFill>
        <p:spPr>
          <a:xfrm>
            <a:off x="2030821" y="1381347"/>
            <a:ext cx="8146354" cy="4497132"/>
          </a:xfrm>
          <a:prstGeom prst="rect">
            <a:avLst/>
          </a:prstGeom>
        </p:spPr>
      </p:pic>
    </p:spTree>
    <p:extLst>
      <p:ext uri="{BB962C8B-B14F-4D97-AF65-F5344CB8AC3E}">
        <p14:creationId xmlns:p14="http://schemas.microsoft.com/office/powerpoint/2010/main" val="5236503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FCC5-7C0C-1B55-0091-A596BE4D1666}"/>
              </a:ext>
            </a:extLst>
          </p:cNvPr>
          <p:cNvSpPr>
            <a:spLocks noGrp="1"/>
          </p:cNvSpPr>
          <p:nvPr>
            <p:ph type="title"/>
          </p:nvPr>
        </p:nvSpPr>
        <p:spPr>
          <a:xfrm>
            <a:off x="521959" y="264822"/>
            <a:ext cx="11154104" cy="559572"/>
          </a:xfrm>
        </p:spPr>
        <p:txBody>
          <a:bodyPr wrap="square" lIns="0" tIns="18000" rIns="0" bIns="18000" anchor="ctr" anchorCtr="0">
            <a:spAutoFit/>
          </a:bodyPr>
          <a:lstStyle/>
          <a:p>
            <a:pPr>
              <a:buClr>
                <a:schemeClr val="dk1"/>
              </a:buClr>
              <a:buSzPts val="1100"/>
            </a:pPr>
            <a:r>
              <a:rPr lang="en-US" sz="3400" dirty="0"/>
              <a:t>Locking Validator (lockdep) on Linux</a:t>
            </a:r>
          </a:p>
        </p:txBody>
      </p:sp>
      <p:pic>
        <p:nvPicPr>
          <p:cNvPr id="7" name="Picture 6" descr="A code for the info possible circular locking dependency detected.&#10;Long description is available in notes, press F6">
            <a:extLst>
              <a:ext uri="{FF2B5EF4-FFF2-40B4-BE49-F238E27FC236}">
                <a16:creationId xmlns:a16="http://schemas.microsoft.com/office/drawing/2014/main" id="{E096288A-7336-393B-41B4-ADB45D22ABB0}"/>
              </a:ext>
            </a:extLst>
          </p:cNvPr>
          <p:cNvPicPr>
            <a:picLocks noChangeAspect="1"/>
          </p:cNvPicPr>
          <p:nvPr/>
        </p:nvPicPr>
        <p:blipFill>
          <a:blip r:embed="rId3"/>
          <a:stretch>
            <a:fillRect/>
          </a:stretch>
        </p:blipFill>
        <p:spPr>
          <a:xfrm>
            <a:off x="2015816" y="1216081"/>
            <a:ext cx="8177621" cy="4333618"/>
          </a:xfrm>
          <a:prstGeom prst="rect">
            <a:avLst/>
          </a:prstGeom>
        </p:spPr>
      </p:pic>
    </p:spTree>
    <p:extLst>
      <p:ext uri="{BB962C8B-B14F-4D97-AF65-F5344CB8AC3E}">
        <p14:creationId xmlns:p14="http://schemas.microsoft.com/office/powerpoint/2010/main" val="3061074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527925" y="267369"/>
            <a:ext cx="11148138" cy="559572"/>
          </a:xfrm>
        </p:spPr>
        <p:txBody>
          <a:bodyPr wrap="square" lIns="0" tIns="18000" rIns="0" bIns="18000" rtlCol="0" anchor="ctr" anchorCtr="0">
            <a:spAutoFit/>
          </a:bodyPr>
          <a:lstStyle/>
          <a:p>
            <a:pPr>
              <a:defRPr/>
            </a:pPr>
            <a:r>
              <a:rPr lang="en-US" dirty="0">
                <a:latin typeface="+mj-lt"/>
              </a:rPr>
              <a:t>Copyright</a:t>
            </a:r>
            <a:endParaRPr lang="en-US" b="0" dirty="0">
              <a:latin typeface="+mj-lt"/>
            </a:endParaRPr>
          </a:p>
        </p:txBody>
      </p:sp>
      <p:pic>
        <p:nvPicPr>
          <p:cNvPr id="47107" name="Picture Placeholder 9" descr="Warning">
            <a:extLst>
              <a:ext uri="{FF2B5EF4-FFF2-40B4-BE49-F238E27FC236}">
                <a16:creationId xmlns:a16="http://schemas.microsoft.com/office/drawing/2014/main" id="{39143CDC-0F5E-4B76-B367-735F3520DE4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1513506" y="2704861"/>
            <a:ext cx="1269677" cy="1269677"/>
          </a:xfr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3035558" y="1866418"/>
            <a:ext cx="6676248" cy="3262432"/>
          </a:xfrm>
          <a:ln w="28575">
            <a:solidFill>
              <a:schemeClr val="tx1"/>
            </a:solidFill>
            <a:miter lim="800000"/>
            <a:headEnd/>
            <a:tailEnd/>
          </a:ln>
        </p:spPr>
        <p:txBody>
          <a:bodyPr wrap="square" lIns="274320" tIns="274320" rIns="274320" bIns="274320" numCol="1" anchor="ctr" anchorCtr="0" compatLnSpc="1">
            <a:prstTxWarp prst="textNoShape">
              <a:avLst/>
            </a:prstTxWarp>
            <a:spAutoFit/>
          </a:bodyPr>
          <a:lstStyle/>
          <a:p>
            <a:pPr marL="0" indent="0">
              <a:buNone/>
            </a:pPr>
            <a:r>
              <a:rPr lang="en-US" altLang="en-US" b="1"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AFE9-A7E2-06DE-59D2-13022F1DA48F}"/>
              </a:ext>
            </a:extLst>
          </p:cNvPr>
          <p:cNvSpPr>
            <a:spLocks noGrp="1"/>
          </p:cNvSpPr>
          <p:nvPr>
            <p:ph type="title"/>
          </p:nvPr>
        </p:nvSpPr>
        <p:spPr>
          <a:xfrm>
            <a:off x="521959" y="260772"/>
            <a:ext cx="11154104" cy="559572"/>
          </a:xfrm>
        </p:spPr>
        <p:txBody>
          <a:bodyPr wrap="square" lIns="0" tIns="18000" rIns="0" bIns="18000" anchor="ctr" anchorCtr="0">
            <a:spAutoFit/>
          </a:bodyPr>
          <a:lstStyle/>
          <a:p>
            <a:r>
              <a:rPr lang="en-US" sz="3400" dirty="0"/>
              <a:t>Resource Acquisition (2)</a:t>
            </a:r>
          </a:p>
        </p:txBody>
      </p:sp>
      <p:pic>
        <p:nvPicPr>
          <p:cNvPr id="7" name="Picture 6" descr="The figure illustrates the two programming codes which are (a) deadlock-free code and (b) code with a potential deadlock.&#10;Long description is available in notes, Press F6.">
            <a:extLst>
              <a:ext uri="{FF2B5EF4-FFF2-40B4-BE49-F238E27FC236}">
                <a16:creationId xmlns:a16="http://schemas.microsoft.com/office/drawing/2014/main" id="{1893EA64-8861-8876-07A0-B993AE34CF80}"/>
              </a:ext>
            </a:extLst>
          </p:cNvPr>
          <p:cNvPicPr>
            <a:picLocks noChangeAspect="1"/>
          </p:cNvPicPr>
          <p:nvPr/>
        </p:nvPicPr>
        <p:blipFill>
          <a:blip r:embed="rId3"/>
          <a:stretch>
            <a:fillRect/>
          </a:stretch>
        </p:blipFill>
        <p:spPr>
          <a:xfrm>
            <a:off x="2888243" y="1096779"/>
            <a:ext cx="6415516" cy="4660545"/>
          </a:xfrm>
          <a:prstGeom prst="rect">
            <a:avLst/>
          </a:prstGeom>
        </p:spPr>
      </p:pic>
      <p:sp>
        <p:nvSpPr>
          <p:cNvPr id="3" name="Content Placeholder 2">
            <a:extLst>
              <a:ext uri="{FF2B5EF4-FFF2-40B4-BE49-F238E27FC236}">
                <a16:creationId xmlns:a16="http://schemas.microsoft.com/office/drawing/2014/main" id="{11A9888C-89D9-1292-D147-CFC4B75BEF69}"/>
              </a:ext>
            </a:extLst>
          </p:cNvPr>
          <p:cNvSpPr>
            <a:spLocks noGrp="1"/>
          </p:cNvSpPr>
          <p:nvPr>
            <p:ph sz="quarter" idx="13"/>
          </p:nvPr>
        </p:nvSpPr>
        <p:spPr>
          <a:xfrm>
            <a:off x="2566494" y="5948803"/>
            <a:ext cx="7065030" cy="313350"/>
          </a:xfrm>
        </p:spPr>
        <p:txBody>
          <a:bodyPr wrap="square" lIns="0" tIns="18000" rIns="0" bIns="18000" anchor="ctr" anchorCtr="0">
            <a:spAutoFit/>
          </a:bodyPr>
          <a:lstStyle/>
          <a:p>
            <a:pPr marL="0" indent="0">
              <a:buNone/>
            </a:pPr>
            <a:r>
              <a:rPr lang="en-US" sz="1800" dirty="0"/>
              <a:t>Figure 6.2 (a) Deadlock-free code. (b) Code with a potential deadlock.</a:t>
            </a:r>
          </a:p>
        </p:txBody>
      </p:sp>
    </p:spTree>
    <p:extLst>
      <p:ext uri="{BB962C8B-B14F-4D97-AF65-F5344CB8AC3E}">
        <p14:creationId xmlns:p14="http://schemas.microsoft.com/office/powerpoint/2010/main" val="3505053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AFE9-A7E2-06DE-59D2-13022F1DA48F}"/>
              </a:ext>
            </a:extLst>
          </p:cNvPr>
          <p:cNvSpPr>
            <a:spLocks noGrp="1"/>
          </p:cNvSpPr>
          <p:nvPr>
            <p:ph type="title"/>
          </p:nvPr>
        </p:nvSpPr>
        <p:spPr>
          <a:xfrm>
            <a:off x="521959" y="269177"/>
            <a:ext cx="11154104" cy="559572"/>
          </a:xfrm>
        </p:spPr>
        <p:txBody>
          <a:bodyPr wrap="square" lIns="0" tIns="18000" rIns="0" bIns="18000" anchor="ctr" anchorCtr="0">
            <a:spAutoFit/>
          </a:bodyPr>
          <a:lstStyle/>
          <a:p>
            <a:r>
              <a:rPr lang="en-US" sz="3400" dirty="0">
                <a:solidFill>
                  <a:schemeClr val="lt2"/>
                </a:solidFill>
              </a:rPr>
              <a:t>The Dining Philosophers Problem (1)</a:t>
            </a:r>
            <a:endParaRPr lang="en-US" sz="3400" dirty="0"/>
          </a:p>
        </p:txBody>
      </p:sp>
      <p:sp>
        <p:nvSpPr>
          <p:cNvPr id="3" name="Content Placeholder 2">
            <a:extLst>
              <a:ext uri="{FF2B5EF4-FFF2-40B4-BE49-F238E27FC236}">
                <a16:creationId xmlns:a16="http://schemas.microsoft.com/office/drawing/2014/main" id="{11A9888C-89D9-1292-D147-CFC4B75BEF69}"/>
              </a:ext>
            </a:extLst>
          </p:cNvPr>
          <p:cNvSpPr>
            <a:spLocks noGrp="1"/>
          </p:cNvSpPr>
          <p:nvPr>
            <p:ph sz="quarter" idx="13"/>
          </p:nvPr>
        </p:nvSpPr>
        <p:spPr>
          <a:xfrm>
            <a:off x="521958" y="1094327"/>
            <a:ext cx="11154103" cy="1836844"/>
          </a:xfrm>
        </p:spPr>
        <p:txBody>
          <a:bodyPr wrap="square" lIns="0" tIns="18000" rIns="0" bIns="18000" anchor="ctr" anchorCtr="0">
            <a:spAutoFit/>
          </a:bodyPr>
          <a:lstStyle/>
          <a:p>
            <a:pPr marL="342900" indent="-342900">
              <a:spcBef>
                <a:spcPts val="600"/>
              </a:spcBef>
              <a:buSzPts val="2400"/>
            </a:pPr>
            <a:r>
              <a:rPr lang="en-US" sz="2800" dirty="0"/>
              <a:t>There are 5 philosophers, each seated at a round table in front of a plate of spaghetti. A philosopher needs 2 forks to eat the spaghetti, located on his left and his right.</a:t>
            </a:r>
          </a:p>
          <a:p>
            <a:pPr marL="342900" indent="-342900">
              <a:spcBef>
                <a:spcPts val="600"/>
              </a:spcBef>
              <a:buSzPts val="2400"/>
            </a:pPr>
            <a:r>
              <a:rPr lang="en-US" sz="2800" dirty="0"/>
              <a:t>Obvious (non)solution:</a:t>
            </a:r>
          </a:p>
        </p:txBody>
      </p:sp>
      <p:pic>
        <p:nvPicPr>
          <p:cNvPr id="6" name="Picture 5" descr="An algorithm with the function philosopher.&#10;Long description is available in notes, press F6">
            <a:extLst>
              <a:ext uri="{FF2B5EF4-FFF2-40B4-BE49-F238E27FC236}">
                <a16:creationId xmlns:a16="http://schemas.microsoft.com/office/drawing/2014/main" id="{84D72BE4-FE34-4FFF-33E7-79C94F803AF4}"/>
              </a:ext>
            </a:extLst>
          </p:cNvPr>
          <p:cNvPicPr>
            <a:picLocks noChangeAspect="1"/>
          </p:cNvPicPr>
          <p:nvPr/>
        </p:nvPicPr>
        <p:blipFill>
          <a:blip r:embed="rId3"/>
          <a:stretch>
            <a:fillRect/>
          </a:stretch>
        </p:blipFill>
        <p:spPr>
          <a:xfrm>
            <a:off x="2022100" y="3327557"/>
            <a:ext cx="3314614" cy="3011560"/>
          </a:xfrm>
          <a:prstGeom prst="rect">
            <a:avLst/>
          </a:prstGeom>
        </p:spPr>
      </p:pic>
      <p:pic>
        <p:nvPicPr>
          <p:cNvPr id="10" name="Picture 9" descr="The figure illustrates a set of plates aranged in a circlular shape. ">
            <a:extLst>
              <a:ext uri="{FF2B5EF4-FFF2-40B4-BE49-F238E27FC236}">
                <a16:creationId xmlns:a16="http://schemas.microsoft.com/office/drawing/2014/main" id="{8C4E3BBF-3228-4BC2-913C-EE1F26CCCE69}"/>
              </a:ext>
            </a:extLst>
          </p:cNvPr>
          <p:cNvPicPr>
            <a:picLocks noChangeAspect="1"/>
          </p:cNvPicPr>
          <p:nvPr/>
        </p:nvPicPr>
        <p:blipFill>
          <a:blip r:embed="rId4"/>
          <a:stretch>
            <a:fillRect/>
          </a:stretch>
        </p:blipFill>
        <p:spPr>
          <a:xfrm>
            <a:off x="6354537" y="3301010"/>
            <a:ext cx="3075517" cy="3039417"/>
          </a:xfrm>
          <a:prstGeom prst="rect">
            <a:avLst/>
          </a:prstGeom>
        </p:spPr>
      </p:pic>
    </p:spTree>
    <p:extLst>
      <p:ext uri="{BB962C8B-B14F-4D97-AF65-F5344CB8AC3E}">
        <p14:creationId xmlns:p14="http://schemas.microsoft.com/office/powerpoint/2010/main" val="1297240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AFE9-A7E2-06DE-59D2-13022F1DA48F}"/>
              </a:ext>
            </a:extLst>
          </p:cNvPr>
          <p:cNvSpPr>
            <a:spLocks noGrp="1"/>
          </p:cNvSpPr>
          <p:nvPr>
            <p:ph type="title"/>
          </p:nvPr>
        </p:nvSpPr>
        <p:spPr>
          <a:xfrm>
            <a:off x="521959" y="234739"/>
            <a:ext cx="11154104" cy="590349"/>
          </a:xfrm>
        </p:spPr>
        <p:txBody>
          <a:bodyPr wrap="square" lIns="0" tIns="18000" rIns="0" bIns="18000" anchor="ctr" anchorCtr="0">
            <a:spAutoFit/>
          </a:bodyPr>
          <a:lstStyle/>
          <a:p>
            <a:r>
              <a:rPr lang="en-US" dirty="0">
                <a:solidFill>
                  <a:schemeClr val="lt2"/>
                </a:solidFill>
              </a:rPr>
              <a:t>The Dining Philosophers Problem (2)</a:t>
            </a:r>
            <a:endParaRPr lang="en-US" dirty="0"/>
          </a:p>
        </p:txBody>
      </p:sp>
      <p:sp>
        <p:nvSpPr>
          <p:cNvPr id="3" name="Content Placeholder 2">
            <a:extLst>
              <a:ext uri="{FF2B5EF4-FFF2-40B4-BE49-F238E27FC236}">
                <a16:creationId xmlns:a16="http://schemas.microsoft.com/office/drawing/2014/main" id="{11A9888C-89D9-1292-D147-CFC4B75BEF69}"/>
              </a:ext>
            </a:extLst>
          </p:cNvPr>
          <p:cNvSpPr>
            <a:spLocks noGrp="1"/>
          </p:cNvSpPr>
          <p:nvPr>
            <p:ph sz="quarter" idx="13"/>
          </p:nvPr>
        </p:nvSpPr>
        <p:spPr>
          <a:xfrm>
            <a:off x="521958" y="1094324"/>
            <a:ext cx="11154103" cy="1836844"/>
          </a:xfrm>
        </p:spPr>
        <p:txBody>
          <a:bodyPr wrap="square" lIns="0" tIns="18000" rIns="0" bIns="18000" anchor="ctr" anchorCtr="0">
            <a:spAutoFit/>
          </a:bodyPr>
          <a:lstStyle/>
          <a:p>
            <a:pPr marL="342900" indent="-342900">
              <a:spcBef>
                <a:spcPts val="600"/>
              </a:spcBef>
              <a:buSzPts val="2400"/>
            </a:pPr>
            <a:r>
              <a:rPr lang="en-US" sz="2800" dirty="0"/>
              <a:t>There are 5 philosophers, each seated at a round table in front of a plate of spaghetti. A philosopher needs 2 forks to eat the spaghetti, located on his left and his right.</a:t>
            </a:r>
          </a:p>
          <a:p>
            <a:pPr marL="342900" indent="-342900">
              <a:spcBef>
                <a:spcPts val="600"/>
              </a:spcBef>
              <a:buSzPts val="2400"/>
            </a:pPr>
            <a:r>
              <a:rPr lang="en-US" sz="2800" dirty="0"/>
              <a:t>Obvious (non)solution:</a:t>
            </a:r>
          </a:p>
        </p:txBody>
      </p:sp>
      <p:pic>
        <p:nvPicPr>
          <p:cNvPr id="6" name="Picture 5" descr="An algorithm with the function philosopher.&#10;Long description is available in notes, press F6">
            <a:extLst>
              <a:ext uri="{FF2B5EF4-FFF2-40B4-BE49-F238E27FC236}">
                <a16:creationId xmlns:a16="http://schemas.microsoft.com/office/drawing/2014/main" id="{E508A726-87A7-3C2A-FF4B-726677E337DD}"/>
              </a:ext>
            </a:extLst>
          </p:cNvPr>
          <p:cNvPicPr>
            <a:picLocks noChangeAspect="1"/>
          </p:cNvPicPr>
          <p:nvPr/>
        </p:nvPicPr>
        <p:blipFill>
          <a:blip r:embed="rId3"/>
          <a:stretch>
            <a:fillRect/>
          </a:stretch>
        </p:blipFill>
        <p:spPr>
          <a:xfrm>
            <a:off x="2953710" y="3472345"/>
            <a:ext cx="6286380" cy="2858163"/>
          </a:xfrm>
          <a:prstGeom prst="rect">
            <a:avLst/>
          </a:prstGeom>
        </p:spPr>
      </p:pic>
    </p:spTree>
    <p:extLst>
      <p:ext uri="{BB962C8B-B14F-4D97-AF65-F5344CB8AC3E}">
        <p14:creationId xmlns:p14="http://schemas.microsoft.com/office/powerpoint/2010/main" val="3599344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AFE9-A7E2-06DE-59D2-13022F1DA48F}"/>
              </a:ext>
            </a:extLst>
          </p:cNvPr>
          <p:cNvSpPr>
            <a:spLocks noGrp="1"/>
          </p:cNvSpPr>
          <p:nvPr>
            <p:ph type="title"/>
          </p:nvPr>
        </p:nvSpPr>
        <p:spPr>
          <a:xfrm>
            <a:off x="521959" y="269177"/>
            <a:ext cx="11154104" cy="559572"/>
          </a:xfrm>
        </p:spPr>
        <p:txBody>
          <a:bodyPr wrap="square" lIns="0" tIns="18000" rIns="0" bIns="18000" anchor="ctr" anchorCtr="0">
            <a:spAutoFit/>
          </a:bodyPr>
          <a:lstStyle/>
          <a:p>
            <a:r>
              <a:rPr lang="en-US" sz="3400" dirty="0">
                <a:solidFill>
                  <a:schemeClr val="lt2"/>
                </a:solidFill>
              </a:rPr>
              <a:t>The Dining Philosophers Problem (3)</a:t>
            </a:r>
            <a:endParaRPr lang="en-US" sz="3400" dirty="0"/>
          </a:p>
        </p:txBody>
      </p:sp>
      <p:pic>
        <p:nvPicPr>
          <p:cNvPr id="5" name="Picture 4" descr="An algorithm with the philosopher and forks function. &#10;Long description is available in notes, press F6">
            <a:extLst>
              <a:ext uri="{FF2B5EF4-FFF2-40B4-BE49-F238E27FC236}">
                <a16:creationId xmlns:a16="http://schemas.microsoft.com/office/drawing/2014/main" id="{717DDA12-9468-A614-628A-A03592F6E990}"/>
              </a:ext>
            </a:extLst>
          </p:cNvPr>
          <p:cNvPicPr>
            <a:picLocks noChangeAspect="1"/>
          </p:cNvPicPr>
          <p:nvPr/>
        </p:nvPicPr>
        <p:blipFill>
          <a:blip r:embed="rId3"/>
          <a:stretch>
            <a:fillRect/>
          </a:stretch>
        </p:blipFill>
        <p:spPr>
          <a:xfrm>
            <a:off x="2496602" y="1095872"/>
            <a:ext cx="7211039" cy="4490475"/>
          </a:xfrm>
          <a:prstGeom prst="rect">
            <a:avLst/>
          </a:prstGeom>
        </p:spPr>
      </p:pic>
      <p:sp>
        <p:nvSpPr>
          <p:cNvPr id="3" name="Content Placeholder 2">
            <a:extLst>
              <a:ext uri="{FF2B5EF4-FFF2-40B4-BE49-F238E27FC236}">
                <a16:creationId xmlns:a16="http://schemas.microsoft.com/office/drawing/2014/main" id="{11A9888C-89D9-1292-D147-CFC4B75BEF69}"/>
              </a:ext>
            </a:extLst>
          </p:cNvPr>
          <p:cNvSpPr>
            <a:spLocks noGrp="1"/>
          </p:cNvSpPr>
          <p:nvPr>
            <p:ph sz="quarter" idx="13"/>
          </p:nvPr>
        </p:nvSpPr>
        <p:spPr>
          <a:xfrm>
            <a:off x="3237100" y="5951376"/>
            <a:ext cx="5723819" cy="313350"/>
          </a:xfrm>
        </p:spPr>
        <p:txBody>
          <a:bodyPr wrap="square" lIns="0" tIns="18000" rIns="0" bIns="18000" anchor="ctr" anchorCtr="0">
            <a:spAutoFit/>
          </a:bodyPr>
          <a:lstStyle/>
          <a:p>
            <a:pPr marL="0" indent="0">
              <a:spcBef>
                <a:spcPts val="600"/>
              </a:spcBef>
              <a:buSzPts val="2400"/>
              <a:buNone/>
            </a:pPr>
            <a:r>
              <a:rPr lang="en-US" sz="1800" dirty="0"/>
              <a:t>Figure 6.5 A solution to the dining philosophers problem.</a:t>
            </a:r>
          </a:p>
        </p:txBody>
      </p:sp>
    </p:spTree>
    <p:extLst>
      <p:ext uri="{BB962C8B-B14F-4D97-AF65-F5344CB8AC3E}">
        <p14:creationId xmlns:p14="http://schemas.microsoft.com/office/powerpoint/2010/main" val="614459488"/>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2834</TotalTime>
  <Words>9006</Words>
  <Application>Microsoft Office PowerPoint</Application>
  <PresentationFormat>Widescreen</PresentationFormat>
  <Paragraphs>550</Paragraphs>
  <Slides>58</Slides>
  <Notes>32</Notes>
  <HiddenSlides>1</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58</vt:i4>
      </vt:variant>
    </vt:vector>
  </HeadingPairs>
  <TitlesOfParts>
    <vt:vector size="66" baseType="lpstr">
      <vt:lpstr>Verdana</vt:lpstr>
      <vt:lpstr>Times New Roman</vt:lpstr>
      <vt:lpstr>Consolas</vt:lpstr>
      <vt:lpstr>Arial</vt:lpstr>
      <vt:lpstr>Calibri</vt:lpstr>
      <vt:lpstr>USHE</vt:lpstr>
      <vt:lpstr>USHE_slide options</vt:lpstr>
      <vt:lpstr>Equation</vt:lpstr>
      <vt:lpstr>Modern Operating Systems</vt:lpstr>
      <vt:lpstr>Overview (1 of 6)</vt:lpstr>
      <vt:lpstr>Overview (2 of 6)</vt:lpstr>
      <vt:lpstr>Using Resources</vt:lpstr>
      <vt:lpstr>Resource Acquisition (1)</vt:lpstr>
      <vt:lpstr>Resource Acquisition (2)</vt:lpstr>
      <vt:lpstr>The Dining Philosophers Problem (1)</vt:lpstr>
      <vt:lpstr>The Dining Philosophers Problem (2)</vt:lpstr>
      <vt:lpstr>The Dining Philosophers Problem (3)</vt:lpstr>
      <vt:lpstr>The Dining Philosophers Problem (4)</vt:lpstr>
      <vt:lpstr>The Dining Philosophers Problem (5)</vt:lpstr>
      <vt:lpstr>Resource Deadlocks: Examples</vt:lpstr>
      <vt:lpstr>Deadlock Definition</vt:lpstr>
      <vt:lpstr>Deadlock</vt:lpstr>
      <vt:lpstr>Communication Deadlock</vt:lpstr>
      <vt:lpstr>Starvation</vt:lpstr>
      <vt:lpstr>Livelock (1 of 2)</vt:lpstr>
      <vt:lpstr>Conditions for Resource Deadlocks</vt:lpstr>
      <vt:lpstr>Deadlock Modeling (1)</vt:lpstr>
      <vt:lpstr>Deadlock Modeling (2)</vt:lpstr>
      <vt:lpstr>Deadlock Modeling (3)</vt:lpstr>
      <vt:lpstr>Deadlock Modeling (4)</vt:lpstr>
      <vt:lpstr>Deadlock Handling</vt:lpstr>
      <vt:lpstr>Ignore the Problem</vt:lpstr>
      <vt:lpstr>Overview (3 of 6)</vt:lpstr>
      <vt:lpstr>Deadlock Detection</vt:lpstr>
      <vt:lpstr>Detecting Cycles with One Resource of Each Type (1)</vt:lpstr>
      <vt:lpstr>Detecting Cycles with One Resource of Each Type (2)</vt:lpstr>
      <vt:lpstr>Algorithm to Detect Cycles (1)</vt:lpstr>
      <vt:lpstr>Algorithm to Detect Cycles (2)</vt:lpstr>
      <vt:lpstr>Detecting Cycles with Multiple Resources of Each Type (1 of 3)</vt:lpstr>
      <vt:lpstr>Detecting Cycles with Multiple Resources of Each Type (2 of 3)</vt:lpstr>
      <vt:lpstr>Detecting Cycles with Multiple Resources of Each Type (3 of 3)</vt:lpstr>
      <vt:lpstr>Recovery from Deadlock</vt:lpstr>
      <vt:lpstr>Livelock (2 of 2)</vt:lpstr>
      <vt:lpstr>Overview (4 of 6)</vt:lpstr>
      <vt:lpstr>Deadlock Avoidance: Single Resource (1 of 4)</vt:lpstr>
      <vt:lpstr>Deadlock Avoidance: Single Resource (2 of 4)</vt:lpstr>
      <vt:lpstr>Deadlock Avoidance: Single Resource (3 of 4)</vt:lpstr>
      <vt:lpstr>Deadlock Avoidance: Single Resource (4 of 4)</vt:lpstr>
      <vt:lpstr>Deadlock Avoidance Resource Trajectories</vt:lpstr>
      <vt:lpstr>Safe and Unsafe States (1)</vt:lpstr>
      <vt:lpstr>Safe and Unsafe States (2)</vt:lpstr>
      <vt:lpstr>Banker’s Algorithm for Multiple Resources (1)</vt:lpstr>
      <vt:lpstr>Banker’s Algorithm for Multiple Resources (2)</vt:lpstr>
      <vt:lpstr>Overview (5 of 6)</vt:lpstr>
      <vt:lpstr>Deadlock Prevention (1 of 2)</vt:lpstr>
      <vt:lpstr>Deadlock Prevention (2 of 2)</vt:lpstr>
      <vt:lpstr>Attacking Circular Wait Condition (1)</vt:lpstr>
      <vt:lpstr>Attacking Circular Wait Condition (2)</vt:lpstr>
      <vt:lpstr>Overview (6 of 6)</vt:lpstr>
      <vt:lpstr>Dealing with Deadlocks in the Real World</vt:lpstr>
      <vt:lpstr>Deadlock (Circular Wait) Prevention on Linux</vt:lpstr>
      <vt:lpstr>Deadlock Detection on Linux</vt:lpstr>
      <vt:lpstr>Global O O M Killer on Linux</vt:lpstr>
      <vt:lpstr>Soft Lockup Detection on Linux</vt:lpstr>
      <vt:lpstr>Locking Validator (lockdep) on Linux</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6</dc:title>
  <dc:subject>Computer Science</dc:subject>
  <dc:creator>Tanenbaum and Bos</dc:creator>
  <cp:keywords/>
  <dc:description>Additional information may be found in the Notes Pane of each slide by pressing F6._x000d_
This presentation contains code snippets. When listening to code, you may need to go character by character to hear all punctuation symbols.</dc:description>
  <cp:lastModifiedBy>Vinothini Radhakrishnan</cp:lastModifiedBy>
  <cp:revision>218</cp:revision>
  <dcterms:modified xsi:type="dcterms:W3CDTF">2023-08-03T07:59:13Z</dcterms:modified>
</cp:coreProperties>
</file>